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handoutMasterIdLst>
    <p:handoutMasterId r:id="rId21"/>
  </p:handoutMasterIdLst>
  <p:sldIdLst>
    <p:sldId id="325" r:id="rId2"/>
    <p:sldId id="257" r:id="rId3"/>
    <p:sldId id="256" r:id="rId4"/>
    <p:sldId id="850" r:id="rId5"/>
    <p:sldId id="837" r:id="rId6"/>
    <p:sldId id="838" r:id="rId7"/>
    <p:sldId id="841" r:id="rId8"/>
    <p:sldId id="854" r:id="rId9"/>
    <p:sldId id="852" r:id="rId10"/>
    <p:sldId id="853" r:id="rId11"/>
    <p:sldId id="855" r:id="rId12"/>
    <p:sldId id="856" r:id="rId13"/>
    <p:sldId id="857" r:id="rId14"/>
    <p:sldId id="842" r:id="rId15"/>
    <p:sldId id="843" r:id="rId16"/>
    <p:sldId id="844" r:id="rId17"/>
    <p:sldId id="858" r:id="rId18"/>
    <p:sldId id="859" r:id="rId19"/>
    <p:sldId id="264" r:id="rId20"/>
  </p:sldIdLst>
  <p:sldSz cx="12192000" cy="6858000"/>
  <p:notesSz cx="6858000" cy="9144000"/>
  <p:embeddedFontLst>
    <p:embeddedFont>
      <p:font typeface="思源黑体 CN Bold" panose="02010600030101010101" charset="-122"/>
      <p:bold r:id="rId22"/>
    </p:embeddedFont>
    <p:embeddedFont>
      <p:font typeface="等线" panose="02010600030101010101" pitchFamily="2" charset="-122"/>
      <p:regular r:id="rId23"/>
      <p:bold r:id="rId2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65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4" autoAdjust="0"/>
    <p:restoredTop sz="94660" autoAdjust="0"/>
  </p:normalViewPr>
  <p:slideViewPr>
    <p:cSldViewPr snapToGrid="0" showGuides="1">
      <p:cViewPr varScale="1">
        <p:scale>
          <a:sx n="87" d="100"/>
          <a:sy n="87" d="100"/>
        </p:scale>
        <p:origin x="60" y="66"/>
      </p:cViewPr>
      <p:guideLst>
        <p:guide orient="horz" pos="2160"/>
        <p:guide pos="765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58"/>
    </p:cViewPr>
  </p:sorterViewPr>
  <p:notesViewPr>
    <p:cSldViewPr snapToGrid="0" showGuides="1">
      <p:cViewPr varScale="1">
        <p:scale>
          <a:sx n="60" d="100"/>
          <a:sy n="60" d="100"/>
        </p:scale>
        <p:origin x="3187"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D1BFD17-1E03-434F-9399-D1936E2B17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94578D8-152D-469E-B72D-25AC1BC886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D824CF-9C00-4639-A668-F824747C6C9B}" type="datetimeFigureOut">
              <a:rPr lang="zh-CN" altLang="en-US" smtClean="0"/>
              <a:t>2025/5/28</a:t>
            </a:fld>
            <a:endParaRPr lang="zh-CN" altLang="en-US"/>
          </a:p>
        </p:txBody>
      </p:sp>
      <p:sp>
        <p:nvSpPr>
          <p:cNvPr id="4" name="页脚占位符 3">
            <a:extLst>
              <a:ext uri="{FF2B5EF4-FFF2-40B4-BE49-F238E27FC236}">
                <a16:creationId xmlns:a16="http://schemas.microsoft.com/office/drawing/2014/main" id="{9CF21DD0-83A0-4EBE-BF9F-CE0681367D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F25C326-61B2-4F22-B66A-88BE2C1759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E504E8-4426-4C6F-A189-1AC2C2367F47}" type="slidenum">
              <a:rPr lang="zh-CN" altLang="en-US" smtClean="0"/>
              <a:t>‹#›</a:t>
            </a:fld>
            <a:endParaRPr lang="zh-CN" altLang="en-US"/>
          </a:p>
        </p:txBody>
      </p:sp>
    </p:spTree>
    <p:extLst>
      <p:ext uri="{BB962C8B-B14F-4D97-AF65-F5344CB8AC3E}">
        <p14:creationId xmlns:p14="http://schemas.microsoft.com/office/powerpoint/2010/main" val="168244244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62B2072-943B-A8B9-8B1A-3B4BB12B447C}"/>
              </a:ext>
            </a:extLst>
          </p:cNvPr>
          <p:cNvSpPr>
            <a:spLocks noChangeAspect="1"/>
          </p:cNvSpPr>
          <p:nvPr userDrawn="1"/>
        </p:nvSpPr>
        <p:spPr>
          <a:xfrm>
            <a:off x="0" y="0"/>
            <a:ext cx="12192000" cy="6858000"/>
          </a:xfrm>
          <a:prstGeom prst="rect">
            <a:avLst/>
          </a:prstGeom>
          <a:blipFill dpi="0" rotWithShape="1">
            <a:blip r:embed="rId2"/>
            <a:srcRect/>
            <a:stretch>
              <a:fillRect t="-3790" b="-19174"/>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3" name="矩形 2">
            <a:extLst>
              <a:ext uri="{FF2B5EF4-FFF2-40B4-BE49-F238E27FC236}">
                <a16:creationId xmlns:a16="http://schemas.microsoft.com/office/drawing/2014/main" id="{6B396E1B-709C-776D-372B-40696704FA0D}"/>
              </a:ext>
            </a:extLst>
          </p:cNvPr>
          <p:cNvSpPr/>
          <p:nvPr userDrawn="1"/>
        </p:nvSpPr>
        <p:spPr>
          <a:xfrm>
            <a:off x="0" y="-28450"/>
            <a:ext cx="12313920" cy="740664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4" name="任意多边形: 形状 3">
            <a:extLst>
              <a:ext uri="{FF2B5EF4-FFF2-40B4-BE49-F238E27FC236}">
                <a16:creationId xmlns:a16="http://schemas.microsoft.com/office/drawing/2014/main" id="{086C6501-CDA0-346C-29AE-BEF544381AED}"/>
              </a:ext>
            </a:extLst>
          </p:cNvPr>
          <p:cNvSpPr/>
          <p:nvPr userDrawn="1"/>
        </p:nvSpPr>
        <p:spPr>
          <a:xfrm>
            <a:off x="0" y="1960878"/>
            <a:ext cx="4284596" cy="2867427"/>
          </a:xfrm>
          <a:custGeom>
            <a:avLst/>
            <a:gdLst>
              <a:gd name="connsiteX0" fmla="*/ 0 w 4284596"/>
              <a:gd name="connsiteY0" fmla="*/ 0 h 2867427"/>
              <a:gd name="connsiteX1" fmla="*/ 4284596 w 4284596"/>
              <a:gd name="connsiteY1" fmla="*/ 0 h 2867427"/>
              <a:gd name="connsiteX2" fmla="*/ 3567739 w 4284596"/>
              <a:gd name="connsiteY2" fmla="*/ 2867427 h 2867427"/>
              <a:gd name="connsiteX3" fmla="*/ 0 w 4284596"/>
              <a:gd name="connsiteY3" fmla="*/ 2867427 h 2867427"/>
            </a:gdLst>
            <a:ahLst/>
            <a:cxnLst>
              <a:cxn ang="0">
                <a:pos x="connsiteX0" y="connsiteY0"/>
              </a:cxn>
              <a:cxn ang="0">
                <a:pos x="connsiteX1" y="connsiteY1"/>
              </a:cxn>
              <a:cxn ang="0">
                <a:pos x="connsiteX2" y="connsiteY2"/>
              </a:cxn>
              <a:cxn ang="0">
                <a:pos x="connsiteX3" y="connsiteY3"/>
              </a:cxn>
            </a:cxnLst>
            <a:rect l="l" t="t" r="r" b="b"/>
            <a:pathLst>
              <a:path w="4284596" h="2867427">
                <a:moveTo>
                  <a:pt x="0" y="0"/>
                </a:moveTo>
                <a:lnTo>
                  <a:pt x="4284596" y="0"/>
                </a:lnTo>
                <a:lnTo>
                  <a:pt x="3567739" y="2867427"/>
                </a:lnTo>
                <a:lnTo>
                  <a:pt x="0" y="286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5" name="任意多边形: 形状 4">
            <a:extLst>
              <a:ext uri="{FF2B5EF4-FFF2-40B4-BE49-F238E27FC236}">
                <a16:creationId xmlns:a16="http://schemas.microsoft.com/office/drawing/2014/main" id="{64DEF6BF-007E-AB94-597D-CFC94FA9CE51}"/>
              </a:ext>
            </a:extLst>
          </p:cNvPr>
          <p:cNvSpPr/>
          <p:nvPr userDrawn="1"/>
        </p:nvSpPr>
        <p:spPr>
          <a:xfrm>
            <a:off x="-4308" y="2147684"/>
            <a:ext cx="4251259" cy="2493817"/>
          </a:xfrm>
          <a:custGeom>
            <a:avLst/>
            <a:gdLst>
              <a:gd name="connsiteX0" fmla="*/ 0 w 4251259"/>
              <a:gd name="connsiteY0" fmla="*/ 0 h 2493817"/>
              <a:gd name="connsiteX1" fmla="*/ 4251259 w 4251259"/>
              <a:gd name="connsiteY1" fmla="*/ 0 h 2493817"/>
              <a:gd name="connsiteX2" fmla="*/ 3627805 w 4251259"/>
              <a:gd name="connsiteY2" fmla="*/ 2493817 h 2493817"/>
              <a:gd name="connsiteX3" fmla="*/ 0 w 4251259"/>
              <a:gd name="connsiteY3" fmla="*/ 2493817 h 2493817"/>
            </a:gdLst>
            <a:ahLst/>
            <a:cxnLst>
              <a:cxn ang="0">
                <a:pos x="connsiteX0" y="connsiteY0"/>
              </a:cxn>
              <a:cxn ang="0">
                <a:pos x="connsiteX1" y="connsiteY1"/>
              </a:cxn>
              <a:cxn ang="0">
                <a:pos x="connsiteX2" y="connsiteY2"/>
              </a:cxn>
              <a:cxn ang="0">
                <a:pos x="connsiteX3" y="connsiteY3"/>
              </a:cxn>
            </a:cxnLst>
            <a:rect l="l" t="t" r="r" b="b"/>
            <a:pathLst>
              <a:path w="4251259" h="2493817">
                <a:moveTo>
                  <a:pt x="0" y="0"/>
                </a:moveTo>
                <a:lnTo>
                  <a:pt x="4251259" y="0"/>
                </a:lnTo>
                <a:lnTo>
                  <a:pt x="3627805" y="2493817"/>
                </a:lnTo>
                <a:lnTo>
                  <a:pt x="0" y="2493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6" name="任意多边形: 形状 5">
            <a:extLst>
              <a:ext uri="{FF2B5EF4-FFF2-40B4-BE49-F238E27FC236}">
                <a16:creationId xmlns:a16="http://schemas.microsoft.com/office/drawing/2014/main" id="{65F24390-433E-68BB-B9E8-C2D955A18D0E}"/>
              </a:ext>
            </a:extLst>
          </p:cNvPr>
          <p:cNvSpPr/>
          <p:nvPr userDrawn="1"/>
        </p:nvSpPr>
        <p:spPr>
          <a:xfrm>
            <a:off x="3524516" y="1960878"/>
            <a:ext cx="8637004" cy="2867427"/>
          </a:xfrm>
          <a:custGeom>
            <a:avLst/>
            <a:gdLst>
              <a:gd name="connsiteX0" fmla="*/ 716857 w 8637004"/>
              <a:gd name="connsiteY0" fmla="*/ 0 h 2867427"/>
              <a:gd name="connsiteX1" fmla="*/ 8637004 w 8637004"/>
              <a:gd name="connsiteY1" fmla="*/ 0 h 2867427"/>
              <a:gd name="connsiteX2" fmla="*/ 8637004 w 8637004"/>
              <a:gd name="connsiteY2" fmla="*/ 2867427 h 2867427"/>
              <a:gd name="connsiteX3" fmla="*/ 0 w 8637004"/>
              <a:gd name="connsiteY3" fmla="*/ 2867427 h 2867427"/>
            </a:gdLst>
            <a:ahLst/>
            <a:cxnLst>
              <a:cxn ang="0">
                <a:pos x="connsiteX0" y="connsiteY0"/>
              </a:cxn>
              <a:cxn ang="0">
                <a:pos x="connsiteX1" y="connsiteY1"/>
              </a:cxn>
              <a:cxn ang="0">
                <a:pos x="connsiteX2" y="connsiteY2"/>
              </a:cxn>
              <a:cxn ang="0">
                <a:pos x="connsiteX3" y="connsiteY3"/>
              </a:cxn>
            </a:cxnLst>
            <a:rect l="l" t="t" r="r" b="b"/>
            <a:pathLst>
              <a:path w="8637004" h="2867427">
                <a:moveTo>
                  <a:pt x="716857" y="0"/>
                </a:moveTo>
                <a:lnTo>
                  <a:pt x="8637004" y="0"/>
                </a:lnTo>
                <a:lnTo>
                  <a:pt x="8637004" y="2867427"/>
                </a:lnTo>
                <a:lnTo>
                  <a:pt x="0" y="286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7" name="任意多边形: 形状 6">
            <a:extLst>
              <a:ext uri="{FF2B5EF4-FFF2-40B4-BE49-F238E27FC236}">
                <a16:creationId xmlns:a16="http://schemas.microsoft.com/office/drawing/2014/main" id="{6A47F58A-E58A-805F-98EA-893ED651439E}"/>
              </a:ext>
            </a:extLst>
          </p:cNvPr>
          <p:cNvSpPr/>
          <p:nvPr userDrawn="1"/>
        </p:nvSpPr>
        <p:spPr>
          <a:xfrm>
            <a:off x="3524517" y="2147684"/>
            <a:ext cx="8637002" cy="2493817"/>
          </a:xfrm>
          <a:custGeom>
            <a:avLst/>
            <a:gdLst>
              <a:gd name="connsiteX0" fmla="*/ 623454 w 8637002"/>
              <a:gd name="connsiteY0" fmla="*/ 0 h 2493817"/>
              <a:gd name="connsiteX1" fmla="*/ 8637002 w 8637002"/>
              <a:gd name="connsiteY1" fmla="*/ 0 h 2493817"/>
              <a:gd name="connsiteX2" fmla="*/ 8637002 w 8637002"/>
              <a:gd name="connsiteY2" fmla="*/ 2493817 h 2493817"/>
              <a:gd name="connsiteX3" fmla="*/ 0 w 8637002"/>
              <a:gd name="connsiteY3" fmla="*/ 2493817 h 2493817"/>
            </a:gdLst>
            <a:ahLst/>
            <a:cxnLst>
              <a:cxn ang="0">
                <a:pos x="connsiteX0" y="connsiteY0"/>
              </a:cxn>
              <a:cxn ang="0">
                <a:pos x="connsiteX1" y="connsiteY1"/>
              </a:cxn>
              <a:cxn ang="0">
                <a:pos x="connsiteX2" y="connsiteY2"/>
              </a:cxn>
              <a:cxn ang="0">
                <a:pos x="connsiteX3" y="connsiteY3"/>
              </a:cxn>
            </a:cxnLst>
            <a:rect l="l" t="t" r="r" b="b"/>
            <a:pathLst>
              <a:path w="8637002" h="2493817">
                <a:moveTo>
                  <a:pt x="623454" y="0"/>
                </a:moveTo>
                <a:lnTo>
                  <a:pt x="8637002" y="0"/>
                </a:lnTo>
                <a:lnTo>
                  <a:pt x="8637002" y="2493817"/>
                </a:lnTo>
                <a:lnTo>
                  <a:pt x="0" y="2493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Tree>
    <p:extLst>
      <p:ext uri="{BB962C8B-B14F-4D97-AF65-F5344CB8AC3E}">
        <p14:creationId xmlns:p14="http://schemas.microsoft.com/office/powerpoint/2010/main" val="2329636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A0A1118-D4A6-868D-9A5C-703E8F42EF6B}"/>
              </a:ext>
            </a:extLst>
          </p:cNvPr>
          <p:cNvSpPr>
            <a:spLocks noChangeAspect="1"/>
          </p:cNvSpPr>
          <p:nvPr userDrawn="1"/>
        </p:nvSpPr>
        <p:spPr>
          <a:xfrm>
            <a:off x="0" y="0"/>
            <a:ext cx="12192000" cy="6858000"/>
          </a:xfrm>
          <a:prstGeom prst="rect">
            <a:avLst/>
          </a:prstGeom>
          <a:blipFill dpi="0" rotWithShape="1">
            <a:blip r:embed="rId2"/>
            <a:srcRect/>
            <a:stretch>
              <a:fillRect t="-3790" b="-19174"/>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3" name="矩形 2">
            <a:extLst>
              <a:ext uri="{FF2B5EF4-FFF2-40B4-BE49-F238E27FC236}">
                <a16:creationId xmlns:a16="http://schemas.microsoft.com/office/drawing/2014/main" id="{C7AC7F1D-6884-B9B2-BF60-05A86C3862EB}"/>
              </a:ext>
            </a:extLst>
          </p:cNvPr>
          <p:cNvSpPr/>
          <p:nvPr userDrawn="1"/>
        </p:nvSpPr>
        <p:spPr>
          <a:xfrm>
            <a:off x="-121920" y="-106680"/>
            <a:ext cx="12313920" cy="740664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4" name="矩形 3">
            <a:extLst>
              <a:ext uri="{FF2B5EF4-FFF2-40B4-BE49-F238E27FC236}">
                <a16:creationId xmlns:a16="http://schemas.microsoft.com/office/drawing/2014/main" id="{0A75BDC5-034A-7A4B-F896-2EC6700F6F64}"/>
              </a:ext>
            </a:extLst>
          </p:cNvPr>
          <p:cNvSpPr/>
          <p:nvPr userDrawn="1"/>
        </p:nvSpPr>
        <p:spPr>
          <a:xfrm>
            <a:off x="7600335" y="0"/>
            <a:ext cx="4591665" cy="6951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5" name="文本框 4">
            <a:extLst>
              <a:ext uri="{FF2B5EF4-FFF2-40B4-BE49-F238E27FC236}">
                <a16:creationId xmlns:a16="http://schemas.microsoft.com/office/drawing/2014/main" id="{2472A47D-1107-77E7-1B1C-3D9F6C5554E2}"/>
              </a:ext>
            </a:extLst>
          </p:cNvPr>
          <p:cNvSpPr txBox="1"/>
          <p:nvPr userDrawn="1"/>
        </p:nvSpPr>
        <p:spPr>
          <a:xfrm>
            <a:off x="1448363" y="1951481"/>
            <a:ext cx="1415772" cy="2851102"/>
          </a:xfrm>
          <a:prstGeom prst="rect">
            <a:avLst/>
          </a:prstGeom>
          <a:noFill/>
        </p:spPr>
        <p:txBody>
          <a:bodyPr vert="eaVert"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目</a:t>
            </a:r>
            <a:r>
              <a:rPr kumimoji="1" lang="en-US" altLang="zh-CN" sz="80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1" lang="zh-CN" altLang="en-US" sz="80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录</a:t>
            </a:r>
          </a:p>
        </p:txBody>
      </p:sp>
      <p:sp>
        <p:nvSpPr>
          <p:cNvPr id="6" name="任意多边形: 形状 5">
            <a:extLst>
              <a:ext uri="{FF2B5EF4-FFF2-40B4-BE49-F238E27FC236}">
                <a16:creationId xmlns:a16="http://schemas.microsoft.com/office/drawing/2014/main" id="{48FA25E9-CD80-3433-36A5-76A0C07A1B62}"/>
              </a:ext>
            </a:extLst>
          </p:cNvPr>
          <p:cNvSpPr/>
          <p:nvPr userDrawn="1"/>
        </p:nvSpPr>
        <p:spPr>
          <a:xfrm>
            <a:off x="1292575" y="1645609"/>
            <a:ext cx="1716528" cy="3575433"/>
          </a:xfrm>
          <a:custGeom>
            <a:avLst/>
            <a:gdLst>
              <a:gd name="connsiteX0" fmla="*/ 0 w 1716528"/>
              <a:gd name="connsiteY0" fmla="*/ 0 h 3021106"/>
              <a:gd name="connsiteX1" fmla="*/ 1716528 w 1716528"/>
              <a:gd name="connsiteY1" fmla="*/ 0 h 3021106"/>
              <a:gd name="connsiteX2" fmla="*/ 1716528 w 1716528"/>
              <a:gd name="connsiteY2" fmla="*/ 1030941 h 3021106"/>
              <a:gd name="connsiteX3" fmla="*/ 1377809 w 1716528"/>
              <a:gd name="connsiteY3" fmla="*/ 1030941 h 3021106"/>
              <a:gd name="connsiteX4" fmla="*/ 1377809 w 1716528"/>
              <a:gd name="connsiteY4" fmla="*/ 1990166 h 3021106"/>
              <a:gd name="connsiteX5" fmla="*/ 1716528 w 1716528"/>
              <a:gd name="connsiteY5" fmla="*/ 1990166 h 3021106"/>
              <a:gd name="connsiteX6" fmla="*/ 1716528 w 1716528"/>
              <a:gd name="connsiteY6" fmla="*/ 3021106 h 3021106"/>
              <a:gd name="connsiteX7" fmla="*/ 0 w 1716528"/>
              <a:gd name="connsiteY7" fmla="*/ 3021106 h 3021106"/>
              <a:gd name="connsiteX0-1" fmla="*/ 1377809 w 1716528"/>
              <a:gd name="connsiteY0-2" fmla="*/ 1030941 h 3021106"/>
              <a:gd name="connsiteX1-3" fmla="*/ 1377809 w 1716528"/>
              <a:gd name="connsiteY1-4" fmla="*/ 1990166 h 3021106"/>
              <a:gd name="connsiteX2-5" fmla="*/ 1716528 w 1716528"/>
              <a:gd name="connsiteY2-6" fmla="*/ 1990166 h 3021106"/>
              <a:gd name="connsiteX3-7" fmla="*/ 1716528 w 1716528"/>
              <a:gd name="connsiteY3-8" fmla="*/ 3021106 h 3021106"/>
              <a:gd name="connsiteX4-9" fmla="*/ 0 w 1716528"/>
              <a:gd name="connsiteY4-10" fmla="*/ 3021106 h 3021106"/>
              <a:gd name="connsiteX5-11" fmla="*/ 0 w 1716528"/>
              <a:gd name="connsiteY5-12" fmla="*/ 0 h 3021106"/>
              <a:gd name="connsiteX6-13" fmla="*/ 1716528 w 1716528"/>
              <a:gd name="connsiteY6-14" fmla="*/ 0 h 3021106"/>
              <a:gd name="connsiteX7-15" fmla="*/ 1716528 w 1716528"/>
              <a:gd name="connsiteY7-16" fmla="*/ 1030941 h 3021106"/>
              <a:gd name="connsiteX8" fmla="*/ 1469249 w 1716528"/>
              <a:gd name="connsiteY8" fmla="*/ 1122381 h 3021106"/>
              <a:gd name="connsiteX0-17" fmla="*/ 1377809 w 1716528"/>
              <a:gd name="connsiteY0-18" fmla="*/ 1030941 h 3021106"/>
              <a:gd name="connsiteX1-19" fmla="*/ 1377809 w 1716528"/>
              <a:gd name="connsiteY1-20" fmla="*/ 1990166 h 3021106"/>
              <a:gd name="connsiteX2-21" fmla="*/ 1716528 w 1716528"/>
              <a:gd name="connsiteY2-22" fmla="*/ 1990166 h 3021106"/>
              <a:gd name="connsiteX3-23" fmla="*/ 1716528 w 1716528"/>
              <a:gd name="connsiteY3-24" fmla="*/ 3021106 h 3021106"/>
              <a:gd name="connsiteX4-25" fmla="*/ 0 w 1716528"/>
              <a:gd name="connsiteY4-26" fmla="*/ 3021106 h 3021106"/>
              <a:gd name="connsiteX5-27" fmla="*/ 0 w 1716528"/>
              <a:gd name="connsiteY5-28" fmla="*/ 0 h 3021106"/>
              <a:gd name="connsiteX6-29" fmla="*/ 1716528 w 1716528"/>
              <a:gd name="connsiteY6-30" fmla="*/ 0 h 3021106"/>
              <a:gd name="connsiteX7-31" fmla="*/ 1716528 w 1716528"/>
              <a:gd name="connsiteY7-32" fmla="*/ 1030941 h 3021106"/>
              <a:gd name="connsiteX0-33" fmla="*/ 1377809 w 1716528"/>
              <a:gd name="connsiteY0-34" fmla="*/ 1030941 h 3021106"/>
              <a:gd name="connsiteX1-35" fmla="*/ 1377809 w 1716528"/>
              <a:gd name="connsiteY1-36" fmla="*/ 1990166 h 3021106"/>
              <a:gd name="connsiteX2-37" fmla="*/ 1716528 w 1716528"/>
              <a:gd name="connsiteY2-38" fmla="*/ 1990166 h 3021106"/>
              <a:gd name="connsiteX3-39" fmla="*/ 1716528 w 1716528"/>
              <a:gd name="connsiteY3-40" fmla="*/ 3021106 h 3021106"/>
              <a:gd name="connsiteX4-41" fmla="*/ 0 w 1716528"/>
              <a:gd name="connsiteY4-42" fmla="*/ 3021106 h 3021106"/>
              <a:gd name="connsiteX5-43" fmla="*/ 0 w 1716528"/>
              <a:gd name="connsiteY5-44" fmla="*/ 0 h 3021106"/>
              <a:gd name="connsiteX6-45" fmla="*/ 1716528 w 1716528"/>
              <a:gd name="connsiteY6-46" fmla="*/ 0 h 3021106"/>
              <a:gd name="connsiteX7-47" fmla="*/ 1716528 w 1716528"/>
              <a:gd name="connsiteY7-48" fmla="*/ 1030941 h 3021106"/>
              <a:gd name="connsiteX8-49" fmla="*/ 1377809 w 1716528"/>
              <a:gd name="connsiteY8-50" fmla="*/ 1030941 h 3021106"/>
              <a:gd name="connsiteX0-51" fmla="*/ 1377809 w 1716528"/>
              <a:gd name="connsiteY0-52" fmla="*/ 1030941 h 3021106"/>
              <a:gd name="connsiteX1-53" fmla="*/ 1377809 w 1716528"/>
              <a:gd name="connsiteY1-54" fmla="*/ 1990166 h 3021106"/>
              <a:gd name="connsiteX2-55" fmla="*/ 1716528 w 1716528"/>
              <a:gd name="connsiteY2-56" fmla="*/ 1990166 h 3021106"/>
              <a:gd name="connsiteX3-57" fmla="*/ 1716528 w 1716528"/>
              <a:gd name="connsiteY3-58" fmla="*/ 3021106 h 3021106"/>
              <a:gd name="connsiteX4-59" fmla="*/ 0 w 1716528"/>
              <a:gd name="connsiteY4-60" fmla="*/ 3021106 h 3021106"/>
              <a:gd name="connsiteX5-61" fmla="*/ 0 w 1716528"/>
              <a:gd name="connsiteY5-62" fmla="*/ 0 h 3021106"/>
              <a:gd name="connsiteX6-63" fmla="*/ 1716528 w 1716528"/>
              <a:gd name="connsiteY6-64" fmla="*/ 0 h 3021106"/>
              <a:gd name="connsiteX7-65" fmla="*/ 1716528 w 1716528"/>
              <a:gd name="connsiteY7-66" fmla="*/ 1030941 h 3021106"/>
              <a:gd name="connsiteX8-67" fmla="*/ 1469249 w 1716528"/>
              <a:gd name="connsiteY8-68" fmla="*/ 1122381 h 3021106"/>
              <a:gd name="connsiteX0-69" fmla="*/ 1377809 w 1716528"/>
              <a:gd name="connsiteY0-70" fmla="*/ 1030941 h 3021106"/>
              <a:gd name="connsiteX1-71" fmla="*/ 1377809 w 1716528"/>
              <a:gd name="connsiteY1-72" fmla="*/ 1990166 h 3021106"/>
              <a:gd name="connsiteX2-73" fmla="*/ 1716528 w 1716528"/>
              <a:gd name="connsiteY2-74" fmla="*/ 1990166 h 3021106"/>
              <a:gd name="connsiteX3-75" fmla="*/ 1716528 w 1716528"/>
              <a:gd name="connsiteY3-76" fmla="*/ 3021106 h 3021106"/>
              <a:gd name="connsiteX4-77" fmla="*/ 0 w 1716528"/>
              <a:gd name="connsiteY4-78" fmla="*/ 3021106 h 3021106"/>
              <a:gd name="connsiteX5-79" fmla="*/ 0 w 1716528"/>
              <a:gd name="connsiteY5-80" fmla="*/ 0 h 3021106"/>
              <a:gd name="connsiteX6-81" fmla="*/ 1716528 w 1716528"/>
              <a:gd name="connsiteY6-82" fmla="*/ 0 h 3021106"/>
              <a:gd name="connsiteX7-83" fmla="*/ 1716528 w 1716528"/>
              <a:gd name="connsiteY7-84" fmla="*/ 1030941 h 3021106"/>
              <a:gd name="connsiteX0-85" fmla="*/ 1377809 w 1716528"/>
              <a:gd name="connsiteY0-86" fmla="*/ 1990166 h 3021106"/>
              <a:gd name="connsiteX1-87" fmla="*/ 1716528 w 1716528"/>
              <a:gd name="connsiteY1-88" fmla="*/ 1990166 h 3021106"/>
              <a:gd name="connsiteX2-89" fmla="*/ 1716528 w 1716528"/>
              <a:gd name="connsiteY2-90" fmla="*/ 3021106 h 3021106"/>
              <a:gd name="connsiteX3-91" fmla="*/ 0 w 1716528"/>
              <a:gd name="connsiteY3-92" fmla="*/ 3021106 h 3021106"/>
              <a:gd name="connsiteX4-93" fmla="*/ 0 w 1716528"/>
              <a:gd name="connsiteY4-94" fmla="*/ 0 h 3021106"/>
              <a:gd name="connsiteX5-95" fmla="*/ 1716528 w 1716528"/>
              <a:gd name="connsiteY5-96" fmla="*/ 0 h 3021106"/>
              <a:gd name="connsiteX6-97" fmla="*/ 1716528 w 1716528"/>
              <a:gd name="connsiteY6-98" fmla="*/ 1030941 h 3021106"/>
              <a:gd name="connsiteX0-99" fmla="*/ 1716528 w 1716528"/>
              <a:gd name="connsiteY0-100" fmla="*/ 1990166 h 3021106"/>
              <a:gd name="connsiteX1-101" fmla="*/ 1716528 w 1716528"/>
              <a:gd name="connsiteY1-102" fmla="*/ 3021106 h 3021106"/>
              <a:gd name="connsiteX2-103" fmla="*/ 0 w 1716528"/>
              <a:gd name="connsiteY2-104" fmla="*/ 3021106 h 3021106"/>
              <a:gd name="connsiteX3-105" fmla="*/ 0 w 1716528"/>
              <a:gd name="connsiteY3-106" fmla="*/ 0 h 3021106"/>
              <a:gd name="connsiteX4-107" fmla="*/ 1716528 w 1716528"/>
              <a:gd name="connsiteY4-108" fmla="*/ 0 h 3021106"/>
              <a:gd name="connsiteX5-109" fmla="*/ 1716528 w 1716528"/>
              <a:gd name="connsiteY5-110" fmla="*/ 1030941 h 3021106"/>
              <a:gd name="connsiteX0-111" fmla="*/ 1716528 w 1716528"/>
              <a:gd name="connsiteY0-112" fmla="*/ 1990166 h 3021106"/>
              <a:gd name="connsiteX1-113" fmla="*/ 1716528 w 1716528"/>
              <a:gd name="connsiteY1-114" fmla="*/ 3021106 h 3021106"/>
              <a:gd name="connsiteX2-115" fmla="*/ 0 w 1716528"/>
              <a:gd name="connsiteY2-116" fmla="*/ 3021106 h 3021106"/>
              <a:gd name="connsiteX3-117" fmla="*/ 0 w 1716528"/>
              <a:gd name="connsiteY3-118" fmla="*/ 0 h 3021106"/>
              <a:gd name="connsiteX4-119" fmla="*/ 1716528 w 1716528"/>
              <a:gd name="connsiteY4-120" fmla="*/ 0 h 3021106"/>
              <a:gd name="connsiteX5-121" fmla="*/ 1707563 w 1716528"/>
              <a:gd name="connsiteY5-122" fmla="*/ 1273335 h 3021106"/>
              <a:gd name="connsiteX0-123" fmla="*/ 1716528 w 1716528"/>
              <a:gd name="connsiteY0-124" fmla="*/ 1990166 h 3021106"/>
              <a:gd name="connsiteX1-125" fmla="*/ 1716528 w 1716528"/>
              <a:gd name="connsiteY1-126" fmla="*/ 3021106 h 3021106"/>
              <a:gd name="connsiteX2-127" fmla="*/ 0 w 1716528"/>
              <a:gd name="connsiteY2-128" fmla="*/ 3021106 h 3021106"/>
              <a:gd name="connsiteX3-129" fmla="*/ 0 w 1716528"/>
              <a:gd name="connsiteY3-130" fmla="*/ 0 h 3021106"/>
              <a:gd name="connsiteX4-131" fmla="*/ 1716528 w 1716528"/>
              <a:gd name="connsiteY4-132" fmla="*/ 0 h 3021106"/>
              <a:gd name="connsiteX5-133" fmla="*/ 1707563 w 1716528"/>
              <a:gd name="connsiteY5-134" fmla="*/ 1280910 h 3021106"/>
              <a:gd name="connsiteX0-135" fmla="*/ 1716528 w 1716528"/>
              <a:gd name="connsiteY0-136" fmla="*/ 1762920 h 3021106"/>
              <a:gd name="connsiteX1-137" fmla="*/ 1716528 w 1716528"/>
              <a:gd name="connsiteY1-138" fmla="*/ 3021106 h 3021106"/>
              <a:gd name="connsiteX2-139" fmla="*/ 0 w 1716528"/>
              <a:gd name="connsiteY2-140" fmla="*/ 3021106 h 3021106"/>
              <a:gd name="connsiteX3-141" fmla="*/ 0 w 1716528"/>
              <a:gd name="connsiteY3-142" fmla="*/ 0 h 3021106"/>
              <a:gd name="connsiteX4-143" fmla="*/ 1716528 w 1716528"/>
              <a:gd name="connsiteY4-144" fmla="*/ 0 h 3021106"/>
              <a:gd name="connsiteX5-145" fmla="*/ 1707563 w 1716528"/>
              <a:gd name="connsiteY5-146" fmla="*/ 1280910 h 30211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16528" h="3021106">
                <a:moveTo>
                  <a:pt x="1716528" y="1762920"/>
                </a:moveTo>
                <a:lnTo>
                  <a:pt x="1716528" y="3021106"/>
                </a:lnTo>
                <a:lnTo>
                  <a:pt x="0" y="3021106"/>
                </a:lnTo>
                <a:lnTo>
                  <a:pt x="0" y="0"/>
                </a:lnTo>
                <a:lnTo>
                  <a:pt x="1716528" y="0"/>
                </a:lnTo>
                <a:cubicBezTo>
                  <a:pt x="1713540" y="424445"/>
                  <a:pt x="1710551" y="856465"/>
                  <a:pt x="1707563" y="1280910"/>
                </a:cubicBezTo>
              </a:path>
            </a:pathLst>
          </a:custGeom>
          <a:ln w="635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7" name="文本框 6">
            <a:extLst>
              <a:ext uri="{FF2B5EF4-FFF2-40B4-BE49-F238E27FC236}">
                <a16:creationId xmlns:a16="http://schemas.microsoft.com/office/drawing/2014/main" id="{A02AC699-8A69-D34A-8B88-015B3C542430}"/>
              </a:ext>
            </a:extLst>
          </p:cNvPr>
          <p:cNvSpPr txBox="1"/>
          <p:nvPr userDrawn="1"/>
        </p:nvSpPr>
        <p:spPr>
          <a:xfrm>
            <a:off x="1600421" y="3279436"/>
            <a:ext cx="1839383" cy="307777"/>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CONTENTS</a:t>
            </a:r>
            <a:endParaRPr kumimoji="1" lang="zh-CN" altLang="en-US" sz="14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8" name="文本框 7">
            <a:extLst>
              <a:ext uri="{FF2B5EF4-FFF2-40B4-BE49-F238E27FC236}">
                <a16:creationId xmlns:a16="http://schemas.microsoft.com/office/drawing/2014/main" id="{C1CE2531-9CEA-ABA1-B2B6-9E84A3D67510}"/>
              </a:ext>
            </a:extLst>
          </p:cNvPr>
          <p:cNvSpPr txBox="1"/>
          <p:nvPr userDrawn="1"/>
        </p:nvSpPr>
        <p:spPr>
          <a:xfrm>
            <a:off x="5502509" y="1842048"/>
            <a:ext cx="1659429" cy="52322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论文背景</a:t>
            </a:r>
          </a:p>
        </p:txBody>
      </p:sp>
      <p:sp>
        <p:nvSpPr>
          <p:cNvPr id="9" name="文本框 8">
            <a:extLst>
              <a:ext uri="{FF2B5EF4-FFF2-40B4-BE49-F238E27FC236}">
                <a16:creationId xmlns:a16="http://schemas.microsoft.com/office/drawing/2014/main" id="{70310E43-D486-5F7B-1908-F30424258AFC}"/>
              </a:ext>
            </a:extLst>
          </p:cNvPr>
          <p:cNvSpPr txBox="1"/>
          <p:nvPr userDrawn="1"/>
        </p:nvSpPr>
        <p:spPr>
          <a:xfrm>
            <a:off x="9098959" y="1835246"/>
            <a:ext cx="1659429" cy="52322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研究过程</a:t>
            </a:r>
          </a:p>
        </p:txBody>
      </p:sp>
      <p:sp>
        <p:nvSpPr>
          <p:cNvPr id="10" name="文本框 9">
            <a:extLst>
              <a:ext uri="{FF2B5EF4-FFF2-40B4-BE49-F238E27FC236}">
                <a16:creationId xmlns:a16="http://schemas.microsoft.com/office/drawing/2014/main" id="{E79DAA88-EF39-414F-9ECE-246CB2F9E53C}"/>
              </a:ext>
            </a:extLst>
          </p:cNvPr>
          <p:cNvSpPr txBox="1"/>
          <p:nvPr userDrawn="1"/>
        </p:nvSpPr>
        <p:spPr>
          <a:xfrm>
            <a:off x="5536598" y="3362419"/>
            <a:ext cx="1659429" cy="52322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重点难点</a:t>
            </a:r>
          </a:p>
        </p:txBody>
      </p:sp>
      <p:sp>
        <p:nvSpPr>
          <p:cNvPr id="11" name="文本框 10">
            <a:extLst>
              <a:ext uri="{FF2B5EF4-FFF2-40B4-BE49-F238E27FC236}">
                <a16:creationId xmlns:a16="http://schemas.microsoft.com/office/drawing/2014/main" id="{C437C796-7BD9-0366-FA38-0EFE314E0512}"/>
              </a:ext>
            </a:extLst>
          </p:cNvPr>
          <p:cNvSpPr txBox="1"/>
          <p:nvPr userDrawn="1"/>
        </p:nvSpPr>
        <p:spPr>
          <a:xfrm>
            <a:off x="9098959" y="3279437"/>
            <a:ext cx="1659429" cy="52322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归纳总结</a:t>
            </a:r>
          </a:p>
        </p:txBody>
      </p:sp>
      <p:sp>
        <p:nvSpPr>
          <p:cNvPr id="12" name="文本框 11">
            <a:extLst>
              <a:ext uri="{FF2B5EF4-FFF2-40B4-BE49-F238E27FC236}">
                <a16:creationId xmlns:a16="http://schemas.microsoft.com/office/drawing/2014/main" id="{139CBC76-3AA8-02AF-42CD-EAC35C4A0018}"/>
              </a:ext>
            </a:extLst>
          </p:cNvPr>
          <p:cNvSpPr txBox="1"/>
          <p:nvPr userDrawn="1"/>
        </p:nvSpPr>
        <p:spPr>
          <a:xfrm>
            <a:off x="5536598" y="4868338"/>
            <a:ext cx="1659429" cy="52322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参考文献</a:t>
            </a:r>
          </a:p>
        </p:txBody>
      </p:sp>
      <p:sp>
        <p:nvSpPr>
          <p:cNvPr id="13" name="文本框 12">
            <a:extLst>
              <a:ext uri="{FF2B5EF4-FFF2-40B4-BE49-F238E27FC236}">
                <a16:creationId xmlns:a16="http://schemas.microsoft.com/office/drawing/2014/main" id="{9CAD62BC-AFA9-0583-896E-D23B3FCF04B7}"/>
              </a:ext>
            </a:extLst>
          </p:cNvPr>
          <p:cNvSpPr txBox="1"/>
          <p:nvPr userDrawn="1"/>
        </p:nvSpPr>
        <p:spPr>
          <a:xfrm>
            <a:off x="9109991" y="4823923"/>
            <a:ext cx="922047" cy="52322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致谢</a:t>
            </a:r>
          </a:p>
        </p:txBody>
      </p:sp>
      <p:sp>
        <p:nvSpPr>
          <p:cNvPr id="14" name="矩形 13">
            <a:extLst>
              <a:ext uri="{FF2B5EF4-FFF2-40B4-BE49-F238E27FC236}">
                <a16:creationId xmlns:a16="http://schemas.microsoft.com/office/drawing/2014/main" id="{088D4131-45EF-D10B-BCBD-E4C4AFBB3151}"/>
              </a:ext>
            </a:extLst>
          </p:cNvPr>
          <p:cNvSpPr/>
          <p:nvPr userDrawn="1"/>
        </p:nvSpPr>
        <p:spPr>
          <a:xfrm>
            <a:off x="4772963" y="1931194"/>
            <a:ext cx="359683" cy="359683"/>
          </a:xfrm>
          <a:prstGeom prst="rect">
            <a:avLst/>
          </a:prstGeom>
          <a:noFill/>
          <a:ln w="38100">
            <a:solidFill>
              <a:srgbClr val="0A16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rPr>
              <a:t>1</a:t>
            </a:r>
            <a:endParaRPr kumimoji="1" lang="zh-CN" altLang="en-US" sz="20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endParaRPr>
          </a:p>
        </p:txBody>
      </p:sp>
      <p:sp>
        <p:nvSpPr>
          <p:cNvPr id="15" name="矩形 14">
            <a:extLst>
              <a:ext uri="{FF2B5EF4-FFF2-40B4-BE49-F238E27FC236}">
                <a16:creationId xmlns:a16="http://schemas.microsoft.com/office/drawing/2014/main" id="{C226CE43-33C1-49B0-159B-F9CBE025D66B}"/>
              </a:ext>
            </a:extLst>
          </p:cNvPr>
          <p:cNvSpPr/>
          <p:nvPr userDrawn="1"/>
        </p:nvSpPr>
        <p:spPr>
          <a:xfrm>
            <a:off x="8331768" y="1917015"/>
            <a:ext cx="359683" cy="35968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rPr>
              <a:t>2</a:t>
            </a:r>
            <a:endParaRPr kumimoji="1" lang="zh-CN" altLang="en-US"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endParaRPr>
          </a:p>
        </p:txBody>
      </p:sp>
      <p:sp>
        <p:nvSpPr>
          <p:cNvPr id="16" name="矩形 15">
            <a:extLst>
              <a:ext uri="{FF2B5EF4-FFF2-40B4-BE49-F238E27FC236}">
                <a16:creationId xmlns:a16="http://schemas.microsoft.com/office/drawing/2014/main" id="{3142518E-761C-E81D-D3C0-C4F4CA3C52D8}"/>
              </a:ext>
            </a:extLst>
          </p:cNvPr>
          <p:cNvSpPr/>
          <p:nvPr userDrawn="1"/>
        </p:nvSpPr>
        <p:spPr>
          <a:xfrm>
            <a:off x="4772963" y="3440875"/>
            <a:ext cx="359683" cy="359683"/>
          </a:xfrm>
          <a:prstGeom prst="rect">
            <a:avLst/>
          </a:prstGeom>
          <a:noFill/>
          <a:ln w="38100">
            <a:solidFill>
              <a:srgbClr val="0A16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rPr>
              <a:t>3</a:t>
            </a:r>
            <a:endParaRPr kumimoji="1" lang="zh-CN" altLang="en-US" sz="20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endParaRPr>
          </a:p>
        </p:txBody>
      </p:sp>
      <p:sp>
        <p:nvSpPr>
          <p:cNvPr id="17" name="矩形 16">
            <a:extLst>
              <a:ext uri="{FF2B5EF4-FFF2-40B4-BE49-F238E27FC236}">
                <a16:creationId xmlns:a16="http://schemas.microsoft.com/office/drawing/2014/main" id="{E9B940C2-374B-AD1F-C5F5-DEC35AB92043}"/>
              </a:ext>
            </a:extLst>
          </p:cNvPr>
          <p:cNvSpPr/>
          <p:nvPr userDrawn="1"/>
        </p:nvSpPr>
        <p:spPr>
          <a:xfrm>
            <a:off x="8331768" y="3402148"/>
            <a:ext cx="359683" cy="35968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rPr>
              <a:t>4</a:t>
            </a:r>
            <a:endParaRPr kumimoji="1" lang="zh-CN" altLang="en-US"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endParaRPr>
          </a:p>
        </p:txBody>
      </p:sp>
      <p:sp>
        <p:nvSpPr>
          <p:cNvPr id="18" name="矩形 17">
            <a:extLst>
              <a:ext uri="{FF2B5EF4-FFF2-40B4-BE49-F238E27FC236}">
                <a16:creationId xmlns:a16="http://schemas.microsoft.com/office/drawing/2014/main" id="{13DC3CCE-7C85-8327-9910-96E7817145DD}"/>
              </a:ext>
            </a:extLst>
          </p:cNvPr>
          <p:cNvSpPr/>
          <p:nvPr userDrawn="1"/>
        </p:nvSpPr>
        <p:spPr>
          <a:xfrm>
            <a:off x="4772963" y="4944419"/>
            <a:ext cx="359683" cy="359683"/>
          </a:xfrm>
          <a:prstGeom prst="rect">
            <a:avLst/>
          </a:prstGeom>
          <a:noFill/>
          <a:ln w="38100">
            <a:solidFill>
              <a:srgbClr val="0A16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rPr>
              <a:t>5</a:t>
            </a:r>
            <a:endParaRPr kumimoji="1" lang="zh-CN" altLang="en-US" sz="20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endParaRPr>
          </a:p>
        </p:txBody>
      </p:sp>
      <p:sp>
        <p:nvSpPr>
          <p:cNvPr id="19" name="矩形 18">
            <a:extLst>
              <a:ext uri="{FF2B5EF4-FFF2-40B4-BE49-F238E27FC236}">
                <a16:creationId xmlns:a16="http://schemas.microsoft.com/office/drawing/2014/main" id="{E1BB66EB-DA3D-35DA-6DE9-86812F7BE50F}"/>
              </a:ext>
            </a:extLst>
          </p:cNvPr>
          <p:cNvSpPr/>
          <p:nvPr userDrawn="1"/>
        </p:nvSpPr>
        <p:spPr>
          <a:xfrm>
            <a:off x="8331768" y="4905692"/>
            <a:ext cx="359683" cy="35968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rPr>
              <a:t>6</a:t>
            </a:r>
            <a:endParaRPr kumimoji="1" lang="zh-CN" altLang="en-US"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Arial" panose="020B0604020202020204" pitchFamily="34" charset="0"/>
              <a:sym typeface="思源黑体 CN Bold" panose="020B0800000000000000" pitchFamily="34" charset="-122"/>
            </a:endParaRPr>
          </a:p>
        </p:txBody>
      </p:sp>
    </p:spTree>
    <p:extLst>
      <p:ext uri="{BB962C8B-B14F-4D97-AF65-F5344CB8AC3E}">
        <p14:creationId xmlns:p14="http://schemas.microsoft.com/office/powerpoint/2010/main" val="1716554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F32754A-BEF2-8117-2211-D9E8324F2FD3}"/>
              </a:ext>
            </a:extLst>
          </p:cNvPr>
          <p:cNvSpPr>
            <a:spLocks noChangeAspect="1"/>
          </p:cNvSpPr>
          <p:nvPr userDrawn="1"/>
        </p:nvSpPr>
        <p:spPr>
          <a:xfrm>
            <a:off x="0" y="0"/>
            <a:ext cx="12192000" cy="6858000"/>
          </a:xfrm>
          <a:prstGeom prst="rect">
            <a:avLst/>
          </a:prstGeom>
          <a:blipFill dpi="0" rotWithShape="1">
            <a:blip r:embed="rId2"/>
            <a:srcRect/>
            <a:stretch>
              <a:fillRect t="-3790" b="-19174"/>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j-lt"/>
            </a:endParaRPr>
          </a:p>
        </p:txBody>
      </p:sp>
      <p:sp>
        <p:nvSpPr>
          <p:cNvPr id="3" name="矩形 2">
            <a:extLst>
              <a:ext uri="{FF2B5EF4-FFF2-40B4-BE49-F238E27FC236}">
                <a16:creationId xmlns:a16="http://schemas.microsoft.com/office/drawing/2014/main" id="{C9BB320A-3DBA-833E-7A68-D66D8ABF076C}"/>
              </a:ext>
            </a:extLst>
          </p:cNvPr>
          <p:cNvSpPr/>
          <p:nvPr userDrawn="1"/>
        </p:nvSpPr>
        <p:spPr>
          <a:xfrm>
            <a:off x="-121920" y="-106680"/>
            <a:ext cx="12313920" cy="740664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9" name="任意多边形: 形状 8">
            <a:extLst>
              <a:ext uri="{FF2B5EF4-FFF2-40B4-BE49-F238E27FC236}">
                <a16:creationId xmlns:a16="http://schemas.microsoft.com/office/drawing/2014/main" id="{CDDA2A88-FD03-68CD-9986-F73E7966ECC9}"/>
              </a:ext>
            </a:extLst>
          </p:cNvPr>
          <p:cNvSpPr/>
          <p:nvPr userDrawn="1"/>
        </p:nvSpPr>
        <p:spPr>
          <a:xfrm>
            <a:off x="-121920" y="1960878"/>
            <a:ext cx="4406516" cy="2867427"/>
          </a:xfrm>
          <a:custGeom>
            <a:avLst/>
            <a:gdLst>
              <a:gd name="connsiteX0" fmla="*/ 0 w 4406516"/>
              <a:gd name="connsiteY0" fmla="*/ 0 h 2867427"/>
              <a:gd name="connsiteX1" fmla="*/ 4406516 w 4406516"/>
              <a:gd name="connsiteY1" fmla="*/ 0 h 2867427"/>
              <a:gd name="connsiteX2" fmla="*/ 3689659 w 4406516"/>
              <a:gd name="connsiteY2" fmla="*/ 2867427 h 2867427"/>
              <a:gd name="connsiteX3" fmla="*/ 0 w 4406516"/>
              <a:gd name="connsiteY3" fmla="*/ 2867427 h 2867427"/>
            </a:gdLst>
            <a:ahLst/>
            <a:cxnLst>
              <a:cxn ang="0">
                <a:pos x="connsiteX0" y="connsiteY0"/>
              </a:cxn>
              <a:cxn ang="0">
                <a:pos x="connsiteX1" y="connsiteY1"/>
              </a:cxn>
              <a:cxn ang="0">
                <a:pos x="connsiteX2" y="connsiteY2"/>
              </a:cxn>
              <a:cxn ang="0">
                <a:pos x="connsiteX3" y="connsiteY3"/>
              </a:cxn>
            </a:cxnLst>
            <a:rect l="l" t="t" r="r" b="b"/>
            <a:pathLst>
              <a:path w="4406516" h="2867427">
                <a:moveTo>
                  <a:pt x="0" y="0"/>
                </a:moveTo>
                <a:lnTo>
                  <a:pt x="4406516" y="0"/>
                </a:lnTo>
                <a:lnTo>
                  <a:pt x="3689659" y="2867427"/>
                </a:lnTo>
                <a:lnTo>
                  <a:pt x="0" y="286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mj-lt"/>
            </a:endParaRPr>
          </a:p>
        </p:txBody>
      </p:sp>
      <p:sp>
        <p:nvSpPr>
          <p:cNvPr id="11" name="任意多边形: 形状 10">
            <a:extLst>
              <a:ext uri="{FF2B5EF4-FFF2-40B4-BE49-F238E27FC236}">
                <a16:creationId xmlns:a16="http://schemas.microsoft.com/office/drawing/2014/main" id="{1906746D-EFF1-F7B4-B637-60579B8FF0CC}"/>
              </a:ext>
            </a:extLst>
          </p:cNvPr>
          <p:cNvSpPr/>
          <p:nvPr userDrawn="1"/>
        </p:nvSpPr>
        <p:spPr>
          <a:xfrm>
            <a:off x="-121920" y="2147684"/>
            <a:ext cx="4368871" cy="2493817"/>
          </a:xfrm>
          <a:custGeom>
            <a:avLst/>
            <a:gdLst>
              <a:gd name="connsiteX0" fmla="*/ 0 w 4368871"/>
              <a:gd name="connsiteY0" fmla="*/ 0 h 2493817"/>
              <a:gd name="connsiteX1" fmla="*/ 4368871 w 4368871"/>
              <a:gd name="connsiteY1" fmla="*/ 0 h 2493817"/>
              <a:gd name="connsiteX2" fmla="*/ 3745417 w 4368871"/>
              <a:gd name="connsiteY2" fmla="*/ 2493817 h 2493817"/>
              <a:gd name="connsiteX3" fmla="*/ 0 w 4368871"/>
              <a:gd name="connsiteY3" fmla="*/ 2493817 h 2493817"/>
            </a:gdLst>
            <a:ahLst/>
            <a:cxnLst>
              <a:cxn ang="0">
                <a:pos x="connsiteX0" y="connsiteY0"/>
              </a:cxn>
              <a:cxn ang="0">
                <a:pos x="connsiteX1" y="connsiteY1"/>
              </a:cxn>
              <a:cxn ang="0">
                <a:pos x="connsiteX2" y="connsiteY2"/>
              </a:cxn>
              <a:cxn ang="0">
                <a:pos x="connsiteX3" y="connsiteY3"/>
              </a:cxn>
            </a:cxnLst>
            <a:rect l="l" t="t" r="r" b="b"/>
            <a:pathLst>
              <a:path w="4368871" h="2493817">
                <a:moveTo>
                  <a:pt x="0" y="0"/>
                </a:moveTo>
                <a:lnTo>
                  <a:pt x="4368871" y="0"/>
                </a:lnTo>
                <a:lnTo>
                  <a:pt x="3745417" y="2493817"/>
                </a:lnTo>
                <a:lnTo>
                  <a:pt x="0" y="2493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mj-lt"/>
            </a:endParaRPr>
          </a:p>
        </p:txBody>
      </p:sp>
      <p:sp>
        <p:nvSpPr>
          <p:cNvPr id="13" name="任意多边形: 形状 12">
            <a:extLst>
              <a:ext uri="{FF2B5EF4-FFF2-40B4-BE49-F238E27FC236}">
                <a16:creationId xmlns:a16="http://schemas.microsoft.com/office/drawing/2014/main" id="{B50B9C6D-3BC3-F154-11A2-94CFEEE4362F}"/>
              </a:ext>
            </a:extLst>
          </p:cNvPr>
          <p:cNvSpPr/>
          <p:nvPr userDrawn="1"/>
        </p:nvSpPr>
        <p:spPr>
          <a:xfrm>
            <a:off x="4354954" y="1960878"/>
            <a:ext cx="7847741" cy="2867427"/>
          </a:xfrm>
          <a:custGeom>
            <a:avLst/>
            <a:gdLst>
              <a:gd name="connsiteX0" fmla="*/ 716857 w 7847741"/>
              <a:gd name="connsiteY0" fmla="*/ 0 h 2867427"/>
              <a:gd name="connsiteX1" fmla="*/ 7847741 w 7847741"/>
              <a:gd name="connsiteY1" fmla="*/ 0 h 2867427"/>
              <a:gd name="connsiteX2" fmla="*/ 7847741 w 7847741"/>
              <a:gd name="connsiteY2" fmla="*/ 2867427 h 2867427"/>
              <a:gd name="connsiteX3" fmla="*/ 0 w 7847741"/>
              <a:gd name="connsiteY3" fmla="*/ 2867427 h 2867427"/>
            </a:gdLst>
            <a:ahLst/>
            <a:cxnLst>
              <a:cxn ang="0">
                <a:pos x="connsiteX0" y="connsiteY0"/>
              </a:cxn>
              <a:cxn ang="0">
                <a:pos x="connsiteX1" y="connsiteY1"/>
              </a:cxn>
              <a:cxn ang="0">
                <a:pos x="connsiteX2" y="connsiteY2"/>
              </a:cxn>
              <a:cxn ang="0">
                <a:pos x="connsiteX3" y="connsiteY3"/>
              </a:cxn>
            </a:cxnLst>
            <a:rect l="l" t="t" r="r" b="b"/>
            <a:pathLst>
              <a:path w="7847741" h="2867427">
                <a:moveTo>
                  <a:pt x="716857" y="0"/>
                </a:moveTo>
                <a:lnTo>
                  <a:pt x="7847741" y="0"/>
                </a:lnTo>
                <a:lnTo>
                  <a:pt x="7847741" y="2867427"/>
                </a:lnTo>
                <a:lnTo>
                  <a:pt x="0" y="286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mj-lt"/>
            </a:endParaRPr>
          </a:p>
        </p:txBody>
      </p:sp>
      <p:sp>
        <p:nvSpPr>
          <p:cNvPr id="15" name="任意多边形: 形状 14">
            <a:extLst>
              <a:ext uri="{FF2B5EF4-FFF2-40B4-BE49-F238E27FC236}">
                <a16:creationId xmlns:a16="http://schemas.microsoft.com/office/drawing/2014/main" id="{3942E2F2-23EF-33BC-606B-EEFEB643BA36}"/>
              </a:ext>
            </a:extLst>
          </p:cNvPr>
          <p:cNvSpPr/>
          <p:nvPr userDrawn="1"/>
        </p:nvSpPr>
        <p:spPr>
          <a:xfrm>
            <a:off x="4392599" y="2147684"/>
            <a:ext cx="7799401" cy="2493817"/>
          </a:xfrm>
          <a:custGeom>
            <a:avLst/>
            <a:gdLst>
              <a:gd name="connsiteX0" fmla="*/ 623454 w 7799401"/>
              <a:gd name="connsiteY0" fmla="*/ 0 h 2493817"/>
              <a:gd name="connsiteX1" fmla="*/ 7799401 w 7799401"/>
              <a:gd name="connsiteY1" fmla="*/ 0 h 2493817"/>
              <a:gd name="connsiteX2" fmla="*/ 7799401 w 7799401"/>
              <a:gd name="connsiteY2" fmla="*/ 2493817 h 2493817"/>
              <a:gd name="connsiteX3" fmla="*/ 0 w 7799401"/>
              <a:gd name="connsiteY3" fmla="*/ 2493817 h 2493817"/>
            </a:gdLst>
            <a:ahLst/>
            <a:cxnLst>
              <a:cxn ang="0">
                <a:pos x="connsiteX0" y="connsiteY0"/>
              </a:cxn>
              <a:cxn ang="0">
                <a:pos x="connsiteX1" y="connsiteY1"/>
              </a:cxn>
              <a:cxn ang="0">
                <a:pos x="connsiteX2" y="connsiteY2"/>
              </a:cxn>
              <a:cxn ang="0">
                <a:pos x="connsiteX3" y="connsiteY3"/>
              </a:cxn>
            </a:cxnLst>
            <a:rect l="l" t="t" r="r" b="b"/>
            <a:pathLst>
              <a:path w="7799401" h="2493817">
                <a:moveTo>
                  <a:pt x="623454" y="0"/>
                </a:moveTo>
                <a:lnTo>
                  <a:pt x="7799401" y="0"/>
                </a:lnTo>
                <a:lnTo>
                  <a:pt x="7799401" y="2493817"/>
                </a:lnTo>
                <a:lnTo>
                  <a:pt x="0" y="2493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mj-lt"/>
            </a:endParaRPr>
          </a:p>
        </p:txBody>
      </p:sp>
    </p:spTree>
    <p:extLst>
      <p:ext uri="{BB962C8B-B14F-4D97-AF65-F5344CB8AC3E}">
        <p14:creationId xmlns:p14="http://schemas.microsoft.com/office/powerpoint/2010/main" val="3554063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5063E62-8ADC-4BE2-9FF5-6AF5A14CEF05}"/>
              </a:ext>
            </a:extLst>
          </p:cNvPr>
          <p:cNvPicPr>
            <a:picLocks noChangeAspect="1"/>
          </p:cNvPicPr>
          <p:nvPr userDrawn="1"/>
        </p:nvPicPr>
        <p:blipFill rotWithShape="1">
          <a:blip r:embed="rId2"/>
          <a:srcRect r="16472"/>
          <a:stretch/>
        </p:blipFill>
        <p:spPr>
          <a:xfrm rot="5400000">
            <a:off x="2701059" y="-2701058"/>
            <a:ext cx="6788259" cy="12190378"/>
          </a:xfrm>
          <a:prstGeom prst="rect">
            <a:avLst/>
          </a:prstGeom>
        </p:spPr>
      </p:pic>
      <p:sp>
        <p:nvSpPr>
          <p:cNvPr id="3" name="矩形 2">
            <a:extLst>
              <a:ext uri="{FF2B5EF4-FFF2-40B4-BE49-F238E27FC236}">
                <a16:creationId xmlns:a16="http://schemas.microsoft.com/office/drawing/2014/main" id="{53AC05BB-C5D2-4C8C-B042-2EE3C8F1A9F0}"/>
              </a:ext>
            </a:extLst>
          </p:cNvPr>
          <p:cNvSpPr/>
          <p:nvPr userDrawn="1"/>
        </p:nvSpPr>
        <p:spPr>
          <a:xfrm>
            <a:off x="-6000" y="0"/>
            <a:ext cx="12199622" cy="678825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1C0A1C82-9D9A-C583-6E29-7361C12E8443}"/>
              </a:ext>
            </a:extLst>
          </p:cNvPr>
          <p:cNvSpPr/>
          <p:nvPr userDrawn="1"/>
        </p:nvSpPr>
        <p:spPr>
          <a:xfrm>
            <a:off x="0" y="0"/>
            <a:ext cx="6377617" cy="651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p:cNvCxnSpPr/>
          <p:nvPr userDrawn="1"/>
        </p:nvCxnSpPr>
        <p:spPr>
          <a:xfrm flipH="1">
            <a:off x="-6000" y="6342610"/>
            <a:ext cx="12204000" cy="0"/>
          </a:xfrm>
          <a:prstGeom prst="line">
            <a:avLst/>
          </a:prstGeom>
          <a:ln w="1016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userDrawn="1"/>
        </p:nvCxnSpPr>
        <p:spPr>
          <a:xfrm flipH="1">
            <a:off x="-6000" y="703814"/>
            <a:ext cx="12204000" cy="0"/>
          </a:xfrm>
          <a:prstGeom prst="line">
            <a:avLst/>
          </a:prstGeom>
          <a:ln w="1016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D4849E7C-9DE6-4A66-88B5-90026889B64A}"/>
              </a:ext>
            </a:extLst>
          </p:cNvPr>
          <p:cNvSpPr txBox="1"/>
          <p:nvPr userDrawn="1"/>
        </p:nvSpPr>
        <p:spPr>
          <a:xfrm>
            <a:off x="10965355" y="110067"/>
            <a:ext cx="1232645"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accent1"/>
                </a:solidFill>
                <a:latin typeface="+mj-ea"/>
                <a:ea typeface="+mj-ea"/>
              </a:rPr>
              <a:t>LOGO</a:t>
            </a:r>
            <a:endParaRPr kumimoji="1" lang="zh-CN" altLang="en-US" sz="2400" b="1" dirty="0">
              <a:solidFill>
                <a:schemeClr val="accent1"/>
              </a:solidFill>
              <a:latin typeface="+mj-ea"/>
              <a:ea typeface="+mj-ea"/>
            </a:endParaRPr>
          </a:p>
        </p:txBody>
      </p:sp>
      <p:sp>
        <p:nvSpPr>
          <p:cNvPr id="11" name="矩形 10">
            <a:extLst>
              <a:ext uri="{FF2B5EF4-FFF2-40B4-BE49-F238E27FC236}">
                <a16:creationId xmlns:a16="http://schemas.microsoft.com/office/drawing/2014/main" id="{37C52E11-922A-6589-9335-A992441F69A9}"/>
              </a:ext>
            </a:extLst>
          </p:cNvPr>
          <p:cNvSpPr/>
          <p:nvPr userDrawn="1"/>
        </p:nvSpPr>
        <p:spPr>
          <a:xfrm>
            <a:off x="-25618" y="6395767"/>
            <a:ext cx="12198000" cy="4622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3082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505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311111"/>
      </p:ext>
    </p:extLst>
  </p:cSld>
  <p:clrMap bg1="lt1" tx1="dk1" bg2="lt2" tx2="dk2" accent1="accent1" accent2="accent2" accent3="accent3" accent4="accent4" accent5="accent5" accent6="accent6" hlink="hlink" folHlink="folHlink"/>
  <p:sldLayoutIdLst>
    <p:sldLayoutId id="2147483661" r:id="rId1"/>
    <p:sldLayoutId id="2147483665" r:id="rId2"/>
    <p:sldLayoutId id="2147483666" r:id="rId3"/>
    <p:sldLayoutId id="2147483663" r:id="rId4"/>
    <p:sldLayoutId id="214748366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g"/><Relationship Id="rId1" Type="http://schemas.openxmlformats.org/officeDocument/2006/relationships/slideLayout" Target="../slideLayouts/slideLayout4.xml"/><Relationship Id="rId6" Type="http://schemas.openxmlformats.org/officeDocument/2006/relationships/image" Target="../media/image27.png"/><Relationship Id="rId11" Type="http://schemas.openxmlformats.org/officeDocument/2006/relationships/image" Target="../media/image32.jp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jp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istudio.baidu.com/bj-cpu-01/user/9819082/9083775/files/http%3A?_xsrf=2%7C891e65b7%7C1bb8b28d484726de9be9f5a1c6038e8e%7C1747745273"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矩形 833">
            <a:extLst>
              <a:ext uri="{FF2B5EF4-FFF2-40B4-BE49-F238E27FC236}">
                <a16:creationId xmlns:a16="http://schemas.microsoft.com/office/drawing/2014/main" id="{4D7D5138-A679-495D-9457-28D26DFCB2A1}"/>
              </a:ext>
            </a:extLst>
          </p:cNvPr>
          <p:cNvSpPr>
            <a:spLocks noChangeAspect="1"/>
          </p:cNvSpPr>
          <p:nvPr/>
        </p:nvSpPr>
        <p:spPr>
          <a:xfrm>
            <a:off x="0" y="0"/>
            <a:ext cx="12192000" cy="6858000"/>
          </a:xfrm>
          <a:prstGeom prst="rect">
            <a:avLst/>
          </a:prstGeom>
          <a:blipFill dpi="0" rotWithShape="1">
            <a:blip r:embed="rId2"/>
            <a:srcRect/>
            <a:stretch>
              <a:fillRect t="-3790" b="-19174"/>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spAutoFit/>
          </a:bodyP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833" name="矩形 832">
            <a:extLst>
              <a:ext uri="{FF2B5EF4-FFF2-40B4-BE49-F238E27FC236}">
                <a16:creationId xmlns:a16="http://schemas.microsoft.com/office/drawing/2014/main" id="{DE50B164-437E-4B2F-ABC2-205871CC7FFF}"/>
              </a:ext>
            </a:extLst>
          </p:cNvPr>
          <p:cNvSpPr/>
          <p:nvPr/>
        </p:nvSpPr>
        <p:spPr>
          <a:xfrm>
            <a:off x="0" y="-28450"/>
            <a:ext cx="12313920" cy="740664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0" name="任意多边形: 形状 19">
            <a:extLst>
              <a:ext uri="{FF2B5EF4-FFF2-40B4-BE49-F238E27FC236}">
                <a16:creationId xmlns:a16="http://schemas.microsoft.com/office/drawing/2014/main" id="{879A7645-4080-5C36-F600-CFE6CD33C9C3}"/>
              </a:ext>
            </a:extLst>
          </p:cNvPr>
          <p:cNvSpPr/>
          <p:nvPr/>
        </p:nvSpPr>
        <p:spPr>
          <a:xfrm>
            <a:off x="0" y="1960878"/>
            <a:ext cx="4284596" cy="2867427"/>
          </a:xfrm>
          <a:custGeom>
            <a:avLst/>
            <a:gdLst>
              <a:gd name="connsiteX0" fmla="*/ 0 w 4284596"/>
              <a:gd name="connsiteY0" fmla="*/ 0 h 2867427"/>
              <a:gd name="connsiteX1" fmla="*/ 4284596 w 4284596"/>
              <a:gd name="connsiteY1" fmla="*/ 0 h 2867427"/>
              <a:gd name="connsiteX2" fmla="*/ 3567739 w 4284596"/>
              <a:gd name="connsiteY2" fmla="*/ 2867427 h 2867427"/>
              <a:gd name="connsiteX3" fmla="*/ 0 w 4284596"/>
              <a:gd name="connsiteY3" fmla="*/ 2867427 h 2867427"/>
            </a:gdLst>
            <a:ahLst/>
            <a:cxnLst>
              <a:cxn ang="0">
                <a:pos x="connsiteX0" y="connsiteY0"/>
              </a:cxn>
              <a:cxn ang="0">
                <a:pos x="connsiteX1" y="connsiteY1"/>
              </a:cxn>
              <a:cxn ang="0">
                <a:pos x="connsiteX2" y="connsiteY2"/>
              </a:cxn>
              <a:cxn ang="0">
                <a:pos x="connsiteX3" y="connsiteY3"/>
              </a:cxn>
            </a:cxnLst>
            <a:rect l="l" t="t" r="r" b="b"/>
            <a:pathLst>
              <a:path w="4284596" h="2867427">
                <a:moveTo>
                  <a:pt x="0" y="0"/>
                </a:moveTo>
                <a:lnTo>
                  <a:pt x="4284596" y="0"/>
                </a:lnTo>
                <a:lnTo>
                  <a:pt x="3567739" y="2867427"/>
                </a:lnTo>
                <a:lnTo>
                  <a:pt x="0" y="286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1" name="任意多边形: 形状 20">
            <a:extLst>
              <a:ext uri="{FF2B5EF4-FFF2-40B4-BE49-F238E27FC236}">
                <a16:creationId xmlns:a16="http://schemas.microsoft.com/office/drawing/2014/main" id="{5EAA59E2-B0CC-B2E3-4F4D-AE0DB594CD90}"/>
              </a:ext>
            </a:extLst>
          </p:cNvPr>
          <p:cNvSpPr/>
          <p:nvPr/>
        </p:nvSpPr>
        <p:spPr>
          <a:xfrm>
            <a:off x="-4308" y="2147684"/>
            <a:ext cx="4251259" cy="2493817"/>
          </a:xfrm>
          <a:custGeom>
            <a:avLst/>
            <a:gdLst>
              <a:gd name="connsiteX0" fmla="*/ 0 w 4251259"/>
              <a:gd name="connsiteY0" fmla="*/ 0 h 2493817"/>
              <a:gd name="connsiteX1" fmla="*/ 4251259 w 4251259"/>
              <a:gd name="connsiteY1" fmla="*/ 0 h 2493817"/>
              <a:gd name="connsiteX2" fmla="*/ 3627805 w 4251259"/>
              <a:gd name="connsiteY2" fmla="*/ 2493817 h 2493817"/>
              <a:gd name="connsiteX3" fmla="*/ 0 w 4251259"/>
              <a:gd name="connsiteY3" fmla="*/ 2493817 h 2493817"/>
            </a:gdLst>
            <a:ahLst/>
            <a:cxnLst>
              <a:cxn ang="0">
                <a:pos x="connsiteX0" y="connsiteY0"/>
              </a:cxn>
              <a:cxn ang="0">
                <a:pos x="connsiteX1" y="connsiteY1"/>
              </a:cxn>
              <a:cxn ang="0">
                <a:pos x="connsiteX2" y="connsiteY2"/>
              </a:cxn>
              <a:cxn ang="0">
                <a:pos x="connsiteX3" y="connsiteY3"/>
              </a:cxn>
            </a:cxnLst>
            <a:rect l="l" t="t" r="r" b="b"/>
            <a:pathLst>
              <a:path w="4251259" h="2493817">
                <a:moveTo>
                  <a:pt x="0" y="0"/>
                </a:moveTo>
                <a:lnTo>
                  <a:pt x="4251259" y="0"/>
                </a:lnTo>
                <a:lnTo>
                  <a:pt x="3627805" y="2493817"/>
                </a:lnTo>
                <a:lnTo>
                  <a:pt x="0" y="2493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3" name="任意多边形: 形状 22">
            <a:extLst>
              <a:ext uri="{FF2B5EF4-FFF2-40B4-BE49-F238E27FC236}">
                <a16:creationId xmlns:a16="http://schemas.microsoft.com/office/drawing/2014/main" id="{04C7204E-8552-31ED-76EF-F2468A398378}"/>
              </a:ext>
            </a:extLst>
          </p:cNvPr>
          <p:cNvSpPr/>
          <p:nvPr/>
        </p:nvSpPr>
        <p:spPr>
          <a:xfrm>
            <a:off x="3524516" y="1960878"/>
            <a:ext cx="8637004" cy="2867427"/>
          </a:xfrm>
          <a:custGeom>
            <a:avLst/>
            <a:gdLst>
              <a:gd name="connsiteX0" fmla="*/ 716857 w 8637004"/>
              <a:gd name="connsiteY0" fmla="*/ 0 h 2867427"/>
              <a:gd name="connsiteX1" fmla="*/ 8637004 w 8637004"/>
              <a:gd name="connsiteY1" fmla="*/ 0 h 2867427"/>
              <a:gd name="connsiteX2" fmla="*/ 8637004 w 8637004"/>
              <a:gd name="connsiteY2" fmla="*/ 2867427 h 2867427"/>
              <a:gd name="connsiteX3" fmla="*/ 0 w 8637004"/>
              <a:gd name="connsiteY3" fmla="*/ 2867427 h 2867427"/>
            </a:gdLst>
            <a:ahLst/>
            <a:cxnLst>
              <a:cxn ang="0">
                <a:pos x="connsiteX0" y="connsiteY0"/>
              </a:cxn>
              <a:cxn ang="0">
                <a:pos x="connsiteX1" y="connsiteY1"/>
              </a:cxn>
              <a:cxn ang="0">
                <a:pos x="connsiteX2" y="connsiteY2"/>
              </a:cxn>
              <a:cxn ang="0">
                <a:pos x="connsiteX3" y="connsiteY3"/>
              </a:cxn>
            </a:cxnLst>
            <a:rect l="l" t="t" r="r" b="b"/>
            <a:pathLst>
              <a:path w="8637004" h="2867427">
                <a:moveTo>
                  <a:pt x="716857" y="0"/>
                </a:moveTo>
                <a:lnTo>
                  <a:pt x="8637004" y="0"/>
                </a:lnTo>
                <a:lnTo>
                  <a:pt x="8637004" y="2867427"/>
                </a:lnTo>
                <a:lnTo>
                  <a:pt x="0" y="286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4" name="任意多边形: 形状 23">
            <a:extLst>
              <a:ext uri="{FF2B5EF4-FFF2-40B4-BE49-F238E27FC236}">
                <a16:creationId xmlns:a16="http://schemas.microsoft.com/office/drawing/2014/main" id="{FD1F3401-1332-AE9F-CA43-7FCC4C2C75E6}"/>
              </a:ext>
            </a:extLst>
          </p:cNvPr>
          <p:cNvSpPr/>
          <p:nvPr/>
        </p:nvSpPr>
        <p:spPr>
          <a:xfrm>
            <a:off x="3524517" y="2147684"/>
            <a:ext cx="8637002" cy="2493817"/>
          </a:xfrm>
          <a:custGeom>
            <a:avLst/>
            <a:gdLst>
              <a:gd name="connsiteX0" fmla="*/ 623454 w 8637002"/>
              <a:gd name="connsiteY0" fmla="*/ 0 h 2493817"/>
              <a:gd name="connsiteX1" fmla="*/ 8637002 w 8637002"/>
              <a:gd name="connsiteY1" fmla="*/ 0 h 2493817"/>
              <a:gd name="connsiteX2" fmla="*/ 8637002 w 8637002"/>
              <a:gd name="connsiteY2" fmla="*/ 2493817 h 2493817"/>
              <a:gd name="connsiteX3" fmla="*/ 0 w 8637002"/>
              <a:gd name="connsiteY3" fmla="*/ 2493817 h 2493817"/>
            </a:gdLst>
            <a:ahLst/>
            <a:cxnLst>
              <a:cxn ang="0">
                <a:pos x="connsiteX0" y="connsiteY0"/>
              </a:cxn>
              <a:cxn ang="0">
                <a:pos x="connsiteX1" y="connsiteY1"/>
              </a:cxn>
              <a:cxn ang="0">
                <a:pos x="connsiteX2" y="connsiteY2"/>
              </a:cxn>
              <a:cxn ang="0">
                <a:pos x="connsiteX3" y="connsiteY3"/>
              </a:cxn>
            </a:cxnLst>
            <a:rect l="l" t="t" r="r" b="b"/>
            <a:pathLst>
              <a:path w="8637002" h="2493817">
                <a:moveTo>
                  <a:pt x="623454" y="0"/>
                </a:moveTo>
                <a:lnTo>
                  <a:pt x="8637002" y="0"/>
                </a:lnTo>
                <a:lnTo>
                  <a:pt x="8637002" y="2493817"/>
                </a:lnTo>
                <a:lnTo>
                  <a:pt x="0" y="2493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13" name="文本框 12">
            <a:extLst>
              <a:ext uri="{FF2B5EF4-FFF2-40B4-BE49-F238E27FC236}">
                <a16:creationId xmlns:a16="http://schemas.microsoft.com/office/drawing/2014/main" id="{CFBABC97-6DA0-4343-97A7-12A41E2E6322}"/>
              </a:ext>
            </a:extLst>
          </p:cNvPr>
          <p:cNvSpPr txBox="1"/>
          <p:nvPr/>
        </p:nvSpPr>
        <p:spPr>
          <a:xfrm>
            <a:off x="2315674" y="2351571"/>
            <a:ext cx="7899400" cy="1938992"/>
          </a:xfrm>
          <a:prstGeom prst="rect">
            <a:avLst/>
          </a:prstGeom>
          <a:noFill/>
        </p:spPr>
        <p:txBody>
          <a:bodyPr wrap="square" rtlCol="0">
            <a:spAutoFit/>
          </a:bodyPr>
          <a:lstStyle/>
          <a:p>
            <a:r>
              <a:rPr lang="zh-CN" altLang="en-US" sz="6000" b="1" spc="600" dirty="0">
                <a:solidFill>
                  <a:schemeClr val="bg1"/>
                </a:solidFill>
                <a:latin typeface="思源黑体 CN Bold" panose="020B0800000000000000" pitchFamily="34" charset="-122"/>
                <a:ea typeface="思源黑体 CN Bold" panose="020B0800000000000000" pitchFamily="34" charset="-122"/>
                <a:sym typeface="思源黑体 CN Bold" panose="020B0800000000000000" pitchFamily="34" charset="-122"/>
              </a:rPr>
              <a:t>基于自注意力机制的多模态融合情感分析</a:t>
            </a:r>
          </a:p>
        </p:txBody>
      </p:sp>
      <p:sp>
        <p:nvSpPr>
          <p:cNvPr id="17" name="矩形: 圆角 16">
            <a:extLst>
              <a:ext uri="{FF2B5EF4-FFF2-40B4-BE49-F238E27FC236}">
                <a16:creationId xmlns:a16="http://schemas.microsoft.com/office/drawing/2014/main" id="{C67FDA84-94FD-44FA-9924-4B8807ABEA39}"/>
              </a:ext>
            </a:extLst>
          </p:cNvPr>
          <p:cNvSpPr/>
          <p:nvPr/>
        </p:nvSpPr>
        <p:spPr>
          <a:xfrm>
            <a:off x="4428577" y="5193964"/>
            <a:ext cx="3097212" cy="64918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accent2"/>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19220211 </a:t>
            </a:r>
            <a:r>
              <a:rPr kumimoji="0" lang="zh-CN" altLang="en-US" sz="2400" b="1" i="0" u="none" strike="noStrike" kern="1200" cap="none" spc="0" normalizeH="0" baseline="0" noProof="0" dirty="0">
                <a:ln>
                  <a:noFill/>
                </a:ln>
                <a:solidFill>
                  <a:schemeClr val="accent2"/>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刘浩天</a:t>
            </a:r>
          </a:p>
        </p:txBody>
      </p:sp>
    </p:spTree>
    <p:extLst>
      <p:ext uri="{BB962C8B-B14F-4D97-AF65-F5344CB8AC3E}">
        <p14:creationId xmlns:p14="http://schemas.microsoft.com/office/powerpoint/2010/main" val="283851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0B8BB-01EC-E5D0-ACCC-DB47F92FE7C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9F0B1F1-F7B6-4E60-AE01-772483527D63}"/>
              </a:ext>
            </a:extLst>
          </p:cNvPr>
          <p:cNvSpPr txBox="1"/>
          <p:nvPr/>
        </p:nvSpPr>
        <p:spPr>
          <a:xfrm>
            <a:off x="156605" y="69742"/>
            <a:ext cx="162095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模型分析</a:t>
            </a:r>
          </a:p>
        </p:txBody>
      </p:sp>
      <p:sp>
        <p:nvSpPr>
          <p:cNvPr id="4" name="文本框 3">
            <a:extLst>
              <a:ext uri="{FF2B5EF4-FFF2-40B4-BE49-F238E27FC236}">
                <a16:creationId xmlns:a16="http://schemas.microsoft.com/office/drawing/2014/main" id="{66010518-5D62-0AF2-9D02-DF8D424E4086}"/>
              </a:ext>
            </a:extLst>
          </p:cNvPr>
          <p:cNvSpPr txBox="1"/>
          <p:nvPr/>
        </p:nvSpPr>
        <p:spPr>
          <a:xfrm>
            <a:off x="670969" y="1905457"/>
            <a:ext cx="4796493" cy="3785652"/>
          </a:xfrm>
          <a:prstGeom prst="rect">
            <a:avLst/>
          </a:prstGeom>
          <a:noFill/>
        </p:spPr>
        <p:txBody>
          <a:bodyPr wrap="square">
            <a:spAutoFit/>
          </a:bodyPr>
          <a:lstStyle/>
          <a:p>
            <a:r>
              <a:rPr lang="zh-CN" altLang="en-US" sz="2000" b="1" dirty="0"/>
              <a:t>自注意力机制</a:t>
            </a:r>
            <a:r>
              <a:rPr lang="zh-CN" altLang="en-US" sz="2000" dirty="0"/>
              <a:t>是模型中的关键组件，用于文本特征的加权。代码中定义的</a:t>
            </a:r>
            <a:r>
              <a:rPr lang="en-US" altLang="zh-CN" sz="2000" dirty="0" err="1"/>
              <a:t>SelfAttention</a:t>
            </a:r>
            <a:r>
              <a:rPr lang="zh-CN" altLang="en-US" sz="2000" dirty="0"/>
              <a:t>层通过计算查询</a:t>
            </a:r>
            <a:r>
              <a:rPr lang="en-US" altLang="zh-CN" sz="2000" dirty="0"/>
              <a:t>(Q)</a:t>
            </a:r>
            <a:r>
              <a:rPr lang="zh-CN" altLang="en-US" sz="2000" dirty="0"/>
              <a:t>、键</a:t>
            </a:r>
            <a:r>
              <a:rPr lang="en-US" altLang="zh-CN" sz="2000" dirty="0"/>
              <a:t>(K)</a:t>
            </a:r>
            <a:r>
              <a:rPr lang="zh-CN" altLang="en-US" sz="2000" dirty="0"/>
              <a:t>和值</a:t>
            </a:r>
            <a:r>
              <a:rPr lang="en-US" altLang="zh-CN" sz="2000" dirty="0"/>
              <a:t>(V)</a:t>
            </a:r>
            <a:r>
              <a:rPr lang="zh-CN" altLang="en-US" sz="2000" dirty="0"/>
              <a:t>之间的注意力权重，对文本特征序列进行加权。</a:t>
            </a:r>
            <a:endParaRPr lang="en-US" altLang="zh-CN" sz="2000" dirty="0"/>
          </a:p>
          <a:p>
            <a:endParaRPr lang="en-US" altLang="zh-CN" sz="2000" dirty="0"/>
          </a:p>
          <a:p>
            <a:r>
              <a:rPr lang="zh-CN" altLang="en-US" sz="2000" dirty="0"/>
              <a:t>在文本特征处理过程中，自注意力机制对文本特征进行加权后取均值（</a:t>
            </a:r>
            <a:r>
              <a:rPr lang="en-US" altLang="zh-CN" sz="2000" dirty="0"/>
              <a:t>mean(axis=1)</a:t>
            </a:r>
            <a:r>
              <a:rPr lang="zh-CN" altLang="en-US" sz="2000" dirty="0"/>
              <a:t>），生成文本的全局表示，维度与原始文本特征一致（</a:t>
            </a:r>
            <a:r>
              <a:rPr lang="en-US" altLang="zh-CN" sz="2000" dirty="0"/>
              <a:t>768</a:t>
            </a:r>
            <a:r>
              <a:rPr lang="zh-CN" altLang="en-US" sz="2000" dirty="0"/>
              <a:t>维）。这种设计能够帮助模型聚焦于文本中的关键信息，提升文本特征的质量。</a:t>
            </a:r>
          </a:p>
        </p:txBody>
      </p:sp>
      <p:sp>
        <p:nvSpPr>
          <p:cNvPr id="5" name="文本框 4">
            <a:extLst>
              <a:ext uri="{FF2B5EF4-FFF2-40B4-BE49-F238E27FC236}">
                <a16:creationId xmlns:a16="http://schemas.microsoft.com/office/drawing/2014/main" id="{83BFB3E7-7643-03CF-8012-EAEF3B97BB62}"/>
              </a:ext>
            </a:extLst>
          </p:cNvPr>
          <p:cNvSpPr txBox="1"/>
          <p:nvPr/>
        </p:nvSpPr>
        <p:spPr>
          <a:xfrm>
            <a:off x="251871" y="919762"/>
            <a:ext cx="11772215" cy="707886"/>
          </a:xfrm>
          <a:prstGeom prst="rect">
            <a:avLst/>
          </a:prstGeom>
          <a:noFill/>
        </p:spPr>
        <p:txBody>
          <a:bodyPr wrap="square">
            <a:spAutoFit/>
          </a:bodyPr>
          <a:lstStyle/>
          <a:p>
            <a:r>
              <a:rPr lang="zh-CN" altLang="en-US" sz="2000" dirty="0"/>
              <a:t>模型采用典型的多模态融合架构，由四个主要模块组成：特征提取器、自注意力机制、多模态交互层和分类头。</a:t>
            </a:r>
          </a:p>
        </p:txBody>
      </p:sp>
      <p:pic>
        <p:nvPicPr>
          <p:cNvPr id="3" name="图片 2">
            <a:extLst>
              <a:ext uri="{FF2B5EF4-FFF2-40B4-BE49-F238E27FC236}">
                <a16:creationId xmlns:a16="http://schemas.microsoft.com/office/drawing/2014/main" id="{8E7B34EE-6E1B-FF5F-30AA-FE6D5E4AA06D}"/>
              </a:ext>
            </a:extLst>
          </p:cNvPr>
          <p:cNvPicPr>
            <a:picLocks noChangeAspect="1"/>
          </p:cNvPicPr>
          <p:nvPr/>
        </p:nvPicPr>
        <p:blipFill>
          <a:blip r:embed="rId2"/>
          <a:stretch>
            <a:fillRect/>
          </a:stretch>
        </p:blipFill>
        <p:spPr>
          <a:xfrm>
            <a:off x="5859183" y="1954448"/>
            <a:ext cx="5992887" cy="3151905"/>
          </a:xfrm>
          <a:prstGeom prst="rect">
            <a:avLst/>
          </a:prstGeom>
        </p:spPr>
      </p:pic>
    </p:spTree>
    <p:extLst>
      <p:ext uri="{BB962C8B-B14F-4D97-AF65-F5344CB8AC3E}">
        <p14:creationId xmlns:p14="http://schemas.microsoft.com/office/powerpoint/2010/main" val="1938240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9B4D1-3D57-5B97-AD29-6BFF4C58CBB4}"/>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8AC00A8-217B-D4A7-82E8-146428BD94F7}"/>
              </a:ext>
            </a:extLst>
          </p:cNvPr>
          <p:cNvSpPr txBox="1"/>
          <p:nvPr/>
        </p:nvSpPr>
        <p:spPr>
          <a:xfrm>
            <a:off x="156605" y="69742"/>
            <a:ext cx="162095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模型分析</a:t>
            </a:r>
          </a:p>
        </p:txBody>
      </p:sp>
      <p:sp>
        <p:nvSpPr>
          <p:cNvPr id="4" name="文本框 3">
            <a:extLst>
              <a:ext uri="{FF2B5EF4-FFF2-40B4-BE49-F238E27FC236}">
                <a16:creationId xmlns:a16="http://schemas.microsoft.com/office/drawing/2014/main" id="{D2909BA8-3742-4F86-D2E1-7A5AF4E8B826}"/>
              </a:ext>
            </a:extLst>
          </p:cNvPr>
          <p:cNvSpPr txBox="1"/>
          <p:nvPr/>
        </p:nvSpPr>
        <p:spPr>
          <a:xfrm>
            <a:off x="656923" y="2075196"/>
            <a:ext cx="5216686" cy="3439403"/>
          </a:xfrm>
          <a:prstGeom prst="rect">
            <a:avLst/>
          </a:prstGeom>
          <a:noFill/>
        </p:spPr>
        <p:txBody>
          <a:bodyPr wrap="square">
            <a:spAutoFit/>
          </a:bodyPr>
          <a:lstStyle/>
          <a:p>
            <a:pPr algn="l">
              <a:lnSpc>
                <a:spcPts val="2100"/>
              </a:lnSpc>
              <a:spcAft>
                <a:spcPts val="900"/>
              </a:spcAft>
              <a:buNone/>
            </a:pPr>
            <a:r>
              <a:rPr lang="zh-CN" altLang="en-US" sz="2000" b="1" i="0" dirty="0">
                <a:effectLst/>
                <a:latin typeface="+mn-ea"/>
              </a:rPr>
              <a:t>多模态融合</a:t>
            </a:r>
            <a:r>
              <a:rPr lang="zh-CN" altLang="en-US" sz="2000" b="0" i="0" dirty="0">
                <a:effectLst/>
                <a:latin typeface="+mn-ea"/>
              </a:rPr>
              <a:t>是模型的核心，采用两阶段融合策略：</a:t>
            </a:r>
          </a:p>
          <a:p>
            <a:pPr algn="l">
              <a:spcBef>
                <a:spcPts val="750"/>
              </a:spcBef>
              <a:spcAft>
                <a:spcPts val="900"/>
              </a:spcAft>
              <a:buFont typeface="Arial" panose="020B0604020202020204" pitchFamily="34" charset="0"/>
              <a:buChar char="•"/>
            </a:pPr>
            <a:r>
              <a:rPr lang="zh-CN" altLang="en-US" sz="2000" b="0" i="0" dirty="0">
                <a:effectLst/>
                <a:latin typeface="+mn-ea"/>
              </a:rPr>
              <a:t>图像特征与文本均值特征通过加权求和（除以</a:t>
            </a:r>
            <a:r>
              <a:rPr lang="en-US" altLang="zh-CN" sz="2000" b="0" i="0" dirty="0">
                <a:effectLst/>
                <a:latin typeface="+mn-ea"/>
              </a:rPr>
              <a:t>2</a:t>
            </a:r>
            <a:r>
              <a:rPr lang="zh-CN" altLang="en-US" sz="2000" b="0" i="0" dirty="0">
                <a:effectLst/>
                <a:latin typeface="+mn-ea"/>
              </a:rPr>
              <a:t>）进行初步融合</a:t>
            </a:r>
          </a:p>
          <a:p>
            <a:pPr algn="l">
              <a:spcBef>
                <a:spcPts val="750"/>
              </a:spcBef>
              <a:spcAft>
                <a:spcPts val="900"/>
              </a:spcAft>
              <a:buFont typeface="Arial" panose="020B0604020202020204" pitchFamily="34" charset="0"/>
              <a:buChar char="•"/>
            </a:pPr>
            <a:r>
              <a:rPr lang="zh-CN" altLang="en-US" sz="2000" b="0" i="0" dirty="0">
                <a:effectLst/>
                <a:latin typeface="+mn-ea"/>
              </a:rPr>
              <a:t>融合后的特征与文本</a:t>
            </a:r>
            <a:r>
              <a:rPr lang="en-US" altLang="zh-CN" sz="2000" b="0" i="0" dirty="0">
                <a:effectLst/>
                <a:latin typeface="+mn-ea"/>
              </a:rPr>
              <a:t>CLS</a:t>
            </a:r>
            <a:r>
              <a:rPr lang="zh-CN" altLang="en-US" sz="2000" b="0" i="0" dirty="0">
                <a:effectLst/>
                <a:latin typeface="+mn-ea"/>
              </a:rPr>
              <a:t>向量拼接，形成最终的多模态特征</a:t>
            </a:r>
          </a:p>
          <a:p>
            <a:pPr algn="l">
              <a:spcBef>
                <a:spcPts val="750"/>
              </a:spcBef>
              <a:spcAft>
                <a:spcPts val="900"/>
              </a:spcAft>
              <a:buFont typeface="Arial" panose="020B0604020202020204" pitchFamily="34" charset="0"/>
              <a:buChar char="•"/>
            </a:pPr>
            <a:r>
              <a:rPr lang="zh-CN" altLang="en-US" sz="2000" b="0" i="0" dirty="0">
                <a:effectLst/>
                <a:latin typeface="+mn-ea"/>
              </a:rPr>
              <a:t>通过</a:t>
            </a:r>
            <a:r>
              <a:rPr lang="en-US" altLang="zh-CN" sz="2000" b="0" i="0" dirty="0" err="1">
                <a:effectLst/>
                <a:latin typeface="+mn-ea"/>
              </a:rPr>
              <a:t>interaction_layer</a:t>
            </a:r>
            <a:r>
              <a:rPr lang="zh-CN" altLang="en-US" sz="2000" b="0" i="0" dirty="0">
                <a:effectLst/>
                <a:latin typeface="+mn-ea"/>
              </a:rPr>
              <a:t>（全连接层）和</a:t>
            </a:r>
            <a:r>
              <a:rPr lang="en-US" altLang="zh-CN" sz="2000" b="0" i="0" dirty="0" err="1">
                <a:effectLst/>
                <a:latin typeface="+mn-ea"/>
              </a:rPr>
              <a:t>bn_interaction</a:t>
            </a:r>
            <a:r>
              <a:rPr lang="zh-CN" altLang="en-US" sz="2000" b="0" i="0" dirty="0">
                <a:effectLst/>
                <a:latin typeface="+mn-ea"/>
              </a:rPr>
              <a:t>（批量归一化层）进一步处理多模态特征</a:t>
            </a:r>
          </a:p>
        </p:txBody>
      </p:sp>
      <p:sp>
        <p:nvSpPr>
          <p:cNvPr id="5" name="文本框 4">
            <a:extLst>
              <a:ext uri="{FF2B5EF4-FFF2-40B4-BE49-F238E27FC236}">
                <a16:creationId xmlns:a16="http://schemas.microsoft.com/office/drawing/2014/main" id="{CFE79B62-7646-1941-7730-1C1E49598D1D}"/>
              </a:ext>
            </a:extLst>
          </p:cNvPr>
          <p:cNvSpPr txBox="1"/>
          <p:nvPr/>
        </p:nvSpPr>
        <p:spPr>
          <a:xfrm>
            <a:off x="251871" y="919762"/>
            <a:ext cx="11772215" cy="707886"/>
          </a:xfrm>
          <a:prstGeom prst="rect">
            <a:avLst/>
          </a:prstGeom>
          <a:noFill/>
        </p:spPr>
        <p:txBody>
          <a:bodyPr wrap="square">
            <a:spAutoFit/>
          </a:bodyPr>
          <a:lstStyle/>
          <a:p>
            <a:r>
              <a:rPr lang="zh-CN" altLang="en-US" sz="2000" dirty="0"/>
              <a:t>模型采用典型的多模态融合架构，由四个主要模块组成：特征提取器、自注意力机制、多模态交互层和分类头。</a:t>
            </a:r>
          </a:p>
        </p:txBody>
      </p:sp>
      <p:pic>
        <p:nvPicPr>
          <p:cNvPr id="6" name="图片 5">
            <a:extLst>
              <a:ext uri="{FF2B5EF4-FFF2-40B4-BE49-F238E27FC236}">
                <a16:creationId xmlns:a16="http://schemas.microsoft.com/office/drawing/2014/main" id="{E1D4065A-8415-B34E-DE0A-5F95B6CC1A08}"/>
              </a:ext>
            </a:extLst>
          </p:cNvPr>
          <p:cNvPicPr>
            <a:picLocks noChangeAspect="1"/>
          </p:cNvPicPr>
          <p:nvPr/>
        </p:nvPicPr>
        <p:blipFill>
          <a:blip r:embed="rId2"/>
          <a:stretch>
            <a:fillRect/>
          </a:stretch>
        </p:blipFill>
        <p:spPr>
          <a:xfrm>
            <a:off x="6201449" y="2075196"/>
            <a:ext cx="5702863" cy="2959910"/>
          </a:xfrm>
          <a:prstGeom prst="rect">
            <a:avLst/>
          </a:prstGeom>
        </p:spPr>
      </p:pic>
    </p:spTree>
    <p:extLst>
      <p:ext uri="{BB962C8B-B14F-4D97-AF65-F5344CB8AC3E}">
        <p14:creationId xmlns:p14="http://schemas.microsoft.com/office/powerpoint/2010/main" val="3724758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30BB3-62F1-B48B-F4E1-15E51A89A03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D6E9837-0D00-2F95-AEE9-C61668E1F2A8}"/>
              </a:ext>
            </a:extLst>
          </p:cNvPr>
          <p:cNvSpPr txBox="1"/>
          <p:nvPr/>
        </p:nvSpPr>
        <p:spPr>
          <a:xfrm>
            <a:off x="156605" y="69742"/>
            <a:ext cx="162095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模型分析</a:t>
            </a:r>
          </a:p>
        </p:txBody>
      </p:sp>
      <p:sp>
        <p:nvSpPr>
          <p:cNvPr id="5" name="文本框 4">
            <a:extLst>
              <a:ext uri="{FF2B5EF4-FFF2-40B4-BE49-F238E27FC236}">
                <a16:creationId xmlns:a16="http://schemas.microsoft.com/office/drawing/2014/main" id="{8DA2C2ED-8034-7E55-3F7C-BF580501A4ED}"/>
              </a:ext>
            </a:extLst>
          </p:cNvPr>
          <p:cNvSpPr txBox="1"/>
          <p:nvPr/>
        </p:nvSpPr>
        <p:spPr>
          <a:xfrm>
            <a:off x="251871" y="919762"/>
            <a:ext cx="11772215" cy="707886"/>
          </a:xfrm>
          <a:prstGeom prst="rect">
            <a:avLst/>
          </a:prstGeom>
          <a:noFill/>
        </p:spPr>
        <p:txBody>
          <a:bodyPr wrap="square">
            <a:spAutoFit/>
          </a:bodyPr>
          <a:lstStyle/>
          <a:p>
            <a:r>
              <a:rPr lang="zh-CN" altLang="en-US" sz="2000" dirty="0"/>
              <a:t>模型采用典型的多模态融合架构，由四个主要模块组成：特征提取器、自注意力机制、多模态交互层和分类头。</a:t>
            </a:r>
          </a:p>
        </p:txBody>
      </p:sp>
      <p:sp>
        <p:nvSpPr>
          <p:cNvPr id="7" name="文本框 6">
            <a:extLst>
              <a:ext uri="{FF2B5EF4-FFF2-40B4-BE49-F238E27FC236}">
                <a16:creationId xmlns:a16="http://schemas.microsoft.com/office/drawing/2014/main" id="{78B19ABE-7CCD-99D0-6CEF-0BE2D5ED7C38}"/>
              </a:ext>
            </a:extLst>
          </p:cNvPr>
          <p:cNvSpPr txBox="1"/>
          <p:nvPr/>
        </p:nvSpPr>
        <p:spPr>
          <a:xfrm>
            <a:off x="967083" y="1954448"/>
            <a:ext cx="9369861" cy="4042132"/>
          </a:xfrm>
          <a:prstGeom prst="rect">
            <a:avLst/>
          </a:prstGeom>
          <a:noFill/>
        </p:spPr>
        <p:txBody>
          <a:bodyPr wrap="square">
            <a:spAutoFit/>
          </a:bodyPr>
          <a:lstStyle/>
          <a:p>
            <a:r>
              <a:rPr lang="zh-CN" altLang="en-US" sz="2000" b="1" dirty="0"/>
              <a:t>分类头</a:t>
            </a:r>
            <a:r>
              <a:rPr lang="zh-CN" altLang="en-US" sz="2000" dirty="0"/>
              <a:t>采用多层结构，包括全连接层、批量归一化层和</a:t>
            </a:r>
            <a:r>
              <a:rPr lang="en-US" altLang="zh-CN" sz="2000" dirty="0"/>
              <a:t>Dropout</a:t>
            </a:r>
            <a:r>
              <a:rPr lang="zh-CN" altLang="en-US" sz="2000" dirty="0"/>
              <a:t>层。</a:t>
            </a:r>
            <a:endParaRPr lang="en-US" altLang="zh-CN" sz="2000" dirty="0"/>
          </a:p>
          <a:p>
            <a:endParaRPr lang="en-US" altLang="zh-CN" sz="2000" dirty="0"/>
          </a:p>
          <a:p>
            <a:r>
              <a:rPr lang="zh-CN" altLang="en-US" sz="2000" dirty="0">
                <a:latin typeface="+mn-ea"/>
              </a:rPr>
              <a:t>在融合后的多模态特征基础上，通过以下步骤生成最终预测：</a:t>
            </a:r>
          </a:p>
          <a:p>
            <a:pPr algn="l">
              <a:spcBef>
                <a:spcPts val="750"/>
              </a:spcBef>
              <a:spcAft>
                <a:spcPts val="900"/>
              </a:spcAft>
              <a:buFont typeface="Arial" panose="020B0604020202020204" pitchFamily="34" charset="0"/>
              <a:buChar char="•"/>
            </a:pPr>
            <a:r>
              <a:rPr lang="zh-CN" altLang="en-US" sz="2000" b="0" i="0" dirty="0">
                <a:solidFill>
                  <a:srgbClr val="140E35"/>
                </a:solidFill>
                <a:effectLst/>
                <a:latin typeface="+mn-ea"/>
              </a:rPr>
              <a:t>添加</a:t>
            </a:r>
            <a:r>
              <a:rPr lang="en-US" altLang="zh-CN" sz="2000" b="0" i="0" dirty="0">
                <a:solidFill>
                  <a:srgbClr val="140E35"/>
                </a:solidFill>
                <a:effectLst/>
                <a:latin typeface="+mn-ea"/>
              </a:rPr>
              <a:t>Dropout</a:t>
            </a:r>
            <a:r>
              <a:rPr lang="zh-CN" altLang="en-US" sz="2000" b="0" i="0" dirty="0">
                <a:solidFill>
                  <a:srgbClr val="140E35"/>
                </a:solidFill>
                <a:effectLst/>
                <a:latin typeface="+mn-ea"/>
              </a:rPr>
              <a:t>层（比例</a:t>
            </a:r>
            <a:r>
              <a:rPr lang="en-US" altLang="zh-CN" sz="2000" b="0" i="0" dirty="0">
                <a:solidFill>
                  <a:srgbClr val="140E35"/>
                </a:solidFill>
                <a:effectLst/>
                <a:latin typeface="+mn-ea"/>
              </a:rPr>
              <a:t>0.3</a:t>
            </a:r>
            <a:r>
              <a:rPr lang="zh-CN" altLang="en-US" sz="2000" b="0" i="0" dirty="0">
                <a:solidFill>
                  <a:srgbClr val="140E35"/>
                </a:solidFill>
                <a:effectLst/>
                <a:latin typeface="+mn-ea"/>
              </a:rPr>
              <a:t>）防止过拟合</a:t>
            </a:r>
          </a:p>
          <a:p>
            <a:pPr algn="l">
              <a:spcBef>
                <a:spcPts val="750"/>
              </a:spcBef>
              <a:spcAft>
                <a:spcPts val="900"/>
              </a:spcAft>
              <a:buFont typeface="Arial" panose="020B0604020202020204" pitchFamily="34" charset="0"/>
              <a:buChar char="•"/>
            </a:pPr>
            <a:r>
              <a:rPr lang="zh-CN" altLang="en-US" sz="2000" b="0" i="0" dirty="0">
                <a:solidFill>
                  <a:srgbClr val="140E35"/>
                </a:solidFill>
                <a:effectLst/>
                <a:latin typeface="+mn-ea"/>
              </a:rPr>
              <a:t>通过</a:t>
            </a:r>
            <a:r>
              <a:rPr lang="en-US" altLang="zh-CN" sz="2000" b="0" i="0" dirty="0" err="1">
                <a:solidFill>
                  <a:srgbClr val="140E35"/>
                </a:solidFill>
                <a:effectLst/>
                <a:latin typeface="+mn-ea"/>
              </a:rPr>
              <a:t>classifier_hidden</a:t>
            </a:r>
            <a:r>
              <a:rPr lang="zh-CN" altLang="en-US" sz="2000" b="0" i="0" dirty="0">
                <a:solidFill>
                  <a:srgbClr val="140E35"/>
                </a:solidFill>
                <a:effectLst/>
                <a:latin typeface="+mn-ea"/>
              </a:rPr>
              <a:t>全连接层将特征维度减半</a:t>
            </a:r>
          </a:p>
          <a:p>
            <a:pPr algn="l">
              <a:spcBef>
                <a:spcPts val="750"/>
              </a:spcBef>
              <a:spcAft>
                <a:spcPts val="900"/>
              </a:spcAft>
              <a:buFont typeface="Arial" panose="020B0604020202020204" pitchFamily="34" charset="0"/>
              <a:buChar char="•"/>
            </a:pPr>
            <a:r>
              <a:rPr lang="zh-CN" altLang="en-US" sz="2000" b="0" i="0" dirty="0">
                <a:solidFill>
                  <a:srgbClr val="140E35"/>
                </a:solidFill>
                <a:effectLst/>
                <a:latin typeface="+mn-ea"/>
              </a:rPr>
              <a:t>添加</a:t>
            </a:r>
            <a:r>
              <a:rPr lang="en-US" altLang="zh-CN" sz="2000" b="0" i="0" dirty="0" err="1">
                <a:solidFill>
                  <a:srgbClr val="140E35"/>
                </a:solidFill>
                <a:effectLst/>
                <a:latin typeface="+mn-ea"/>
              </a:rPr>
              <a:t>bn_classifier_hidden</a:t>
            </a:r>
            <a:r>
              <a:rPr lang="zh-CN" altLang="en-US" sz="2000" b="0" i="0" dirty="0">
                <a:solidFill>
                  <a:srgbClr val="140E35"/>
                </a:solidFill>
                <a:effectLst/>
                <a:latin typeface="+mn-ea"/>
              </a:rPr>
              <a:t>批量归一化层</a:t>
            </a:r>
          </a:p>
          <a:p>
            <a:pPr algn="l">
              <a:spcBef>
                <a:spcPts val="750"/>
              </a:spcBef>
              <a:spcAft>
                <a:spcPts val="900"/>
              </a:spcAft>
              <a:buFont typeface="Arial" panose="020B0604020202020204" pitchFamily="34" charset="0"/>
              <a:buChar char="•"/>
            </a:pPr>
            <a:r>
              <a:rPr lang="zh-CN" altLang="en-US" sz="2000" b="0" i="0" dirty="0">
                <a:solidFill>
                  <a:srgbClr val="140E35"/>
                </a:solidFill>
                <a:effectLst/>
                <a:latin typeface="+mn-ea"/>
              </a:rPr>
              <a:t>通过</a:t>
            </a:r>
            <a:r>
              <a:rPr lang="en-US" altLang="zh-CN" sz="2000" b="0" i="0" dirty="0">
                <a:solidFill>
                  <a:srgbClr val="140E35"/>
                </a:solidFill>
                <a:effectLst/>
                <a:latin typeface="+mn-ea"/>
              </a:rPr>
              <a:t>classifier</a:t>
            </a:r>
            <a:r>
              <a:rPr lang="zh-CN" altLang="en-US" sz="2000" b="0" i="0" dirty="0">
                <a:solidFill>
                  <a:srgbClr val="140E35"/>
                </a:solidFill>
                <a:effectLst/>
                <a:latin typeface="+mn-ea"/>
              </a:rPr>
              <a:t>全连接层输出</a:t>
            </a:r>
            <a:r>
              <a:rPr lang="en-US" altLang="zh-CN" sz="2000" b="0" i="0" dirty="0">
                <a:solidFill>
                  <a:srgbClr val="140E35"/>
                </a:solidFill>
                <a:effectLst/>
                <a:latin typeface="+mn-ea"/>
              </a:rPr>
              <a:t>3</a:t>
            </a:r>
            <a:r>
              <a:rPr lang="zh-CN" altLang="en-US" sz="2000" b="0" i="0" dirty="0">
                <a:solidFill>
                  <a:srgbClr val="140E35"/>
                </a:solidFill>
                <a:effectLst/>
                <a:latin typeface="+mn-ea"/>
              </a:rPr>
              <a:t>类预测结果</a:t>
            </a:r>
          </a:p>
          <a:p>
            <a:endParaRPr lang="zh-CN" altLang="en-US" sz="2000" dirty="0"/>
          </a:p>
          <a:p>
            <a:r>
              <a:rPr lang="zh-CN" altLang="en-US" sz="2000" dirty="0"/>
              <a:t>对于单模态输入（仅图像或仅文本），模型会使用</a:t>
            </a:r>
            <a:r>
              <a:rPr lang="en-US" altLang="zh-CN" sz="2000" dirty="0" err="1"/>
              <a:t>classifier_single</a:t>
            </a:r>
            <a:r>
              <a:rPr lang="zh-CN" altLang="en-US" sz="2000" dirty="0"/>
              <a:t>直接对特征进行分类，避免了不必要的多模态融合计算。</a:t>
            </a:r>
          </a:p>
        </p:txBody>
      </p:sp>
    </p:spTree>
    <p:extLst>
      <p:ext uri="{BB962C8B-B14F-4D97-AF65-F5344CB8AC3E}">
        <p14:creationId xmlns:p14="http://schemas.microsoft.com/office/powerpoint/2010/main" val="2019248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F4054-DD88-2674-F23B-80FF7BE7444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4A2C58D2-5714-AA22-7E9F-0E71639A61F3}"/>
              </a:ext>
            </a:extLst>
          </p:cNvPr>
          <p:cNvSpPr txBox="1"/>
          <p:nvPr/>
        </p:nvSpPr>
        <p:spPr>
          <a:xfrm>
            <a:off x="156605" y="69742"/>
            <a:ext cx="162095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模型分析</a:t>
            </a:r>
          </a:p>
        </p:txBody>
      </p:sp>
      <p:pic>
        <p:nvPicPr>
          <p:cNvPr id="4" name="图片 3">
            <a:extLst>
              <a:ext uri="{FF2B5EF4-FFF2-40B4-BE49-F238E27FC236}">
                <a16:creationId xmlns:a16="http://schemas.microsoft.com/office/drawing/2014/main" id="{786E1A54-1EEA-3F52-F7B5-60E5EE80893C}"/>
              </a:ext>
            </a:extLst>
          </p:cNvPr>
          <p:cNvPicPr>
            <a:picLocks noChangeAspect="1"/>
          </p:cNvPicPr>
          <p:nvPr/>
        </p:nvPicPr>
        <p:blipFill>
          <a:blip r:embed="rId2"/>
          <a:stretch>
            <a:fillRect/>
          </a:stretch>
        </p:blipFill>
        <p:spPr>
          <a:xfrm>
            <a:off x="0" y="657054"/>
            <a:ext cx="6096000" cy="6200946"/>
          </a:xfrm>
          <a:prstGeom prst="rect">
            <a:avLst/>
          </a:prstGeom>
        </p:spPr>
      </p:pic>
      <p:pic>
        <p:nvPicPr>
          <p:cNvPr id="8" name="图片 7">
            <a:extLst>
              <a:ext uri="{FF2B5EF4-FFF2-40B4-BE49-F238E27FC236}">
                <a16:creationId xmlns:a16="http://schemas.microsoft.com/office/drawing/2014/main" id="{71C472E3-4ACC-6827-9501-45A398490EFB}"/>
              </a:ext>
            </a:extLst>
          </p:cNvPr>
          <p:cNvPicPr>
            <a:picLocks noChangeAspect="1"/>
          </p:cNvPicPr>
          <p:nvPr/>
        </p:nvPicPr>
        <p:blipFill>
          <a:blip r:embed="rId3"/>
          <a:stretch>
            <a:fillRect/>
          </a:stretch>
        </p:blipFill>
        <p:spPr>
          <a:xfrm>
            <a:off x="6096000" y="657054"/>
            <a:ext cx="6096000" cy="6200946"/>
          </a:xfrm>
          <a:prstGeom prst="rect">
            <a:avLst/>
          </a:prstGeom>
        </p:spPr>
      </p:pic>
    </p:spTree>
    <p:extLst>
      <p:ext uri="{BB962C8B-B14F-4D97-AF65-F5344CB8AC3E}">
        <p14:creationId xmlns:p14="http://schemas.microsoft.com/office/powerpoint/2010/main" val="3468999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B8E40-911F-0A23-4563-BBC5254673CC}"/>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5B2B570-F582-7649-116A-4DC7ED2B46E8}"/>
              </a:ext>
            </a:extLst>
          </p:cNvPr>
          <p:cNvSpPr txBox="1"/>
          <p:nvPr/>
        </p:nvSpPr>
        <p:spPr>
          <a:xfrm>
            <a:off x="156605" y="69742"/>
            <a:ext cx="2339102"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损失函数分析</a:t>
            </a:r>
          </a:p>
        </p:txBody>
      </p:sp>
      <p:sp>
        <p:nvSpPr>
          <p:cNvPr id="9" name="文本框 8">
            <a:extLst>
              <a:ext uri="{FF2B5EF4-FFF2-40B4-BE49-F238E27FC236}">
                <a16:creationId xmlns:a16="http://schemas.microsoft.com/office/drawing/2014/main" id="{4B44DA82-816F-DD8A-2005-AD66A4CA9A44}"/>
              </a:ext>
            </a:extLst>
          </p:cNvPr>
          <p:cNvSpPr txBox="1"/>
          <p:nvPr/>
        </p:nvSpPr>
        <p:spPr>
          <a:xfrm>
            <a:off x="623287" y="924510"/>
            <a:ext cx="10229051" cy="400110"/>
          </a:xfrm>
          <a:prstGeom prst="rect">
            <a:avLst/>
          </a:prstGeom>
          <a:noFill/>
        </p:spPr>
        <p:txBody>
          <a:bodyPr wrap="square">
            <a:spAutoFit/>
          </a:bodyPr>
          <a:lstStyle/>
          <a:p>
            <a:r>
              <a:rPr lang="zh-CN" altLang="en-US" sz="2000" dirty="0"/>
              <a:t>该模型采用的损失函数为交叉熵损失函数，由此导出的优化目标函数为：</a:t>
            </a:r>
          </a:p>
        </p:txBody>
      </p:sp>
      <p:pic>
        <p:nvPicPr>
          <p:cNvPr id="12" name="图片 11">
            <a:extLst>
              <a:ext uri="{FF2B5EF4-FFF2-40B4-BE49-F238E27FC236}">
                <a16:creationId xmlns:a16="http://schemas.microsoft.com/office/drawing/2014/main" id="{5038C906-7B72-9582-A08C-9B4D52E440A8}"/>
              </a:ext>
            </a:extLst>
          </p:cNvPr>
          <p:cNvPicPr>
            <a:picLocks noChangeAspect="1"/>
          </p:cNvPicPr>
          <p:nvPr/>
        </p:nvPicPr>
        <p:blipFill>
          <a:blip r:embed="rId2"/>
          <a:stretch>
            <a:fillRect/>
          </a:stretch>
        </p:blipFill>
        <p:spPr>
          <a:xfrm>
            <a:off x="4299102" y="1324620"/>
            <a:ext cx="3790911" cy="1097369"/>
          </a:xfrm>
          <a:prstGeom prst="rect">
            <a:avLst/>
          </a:prstGeom>
        </p:spPr>
      </p:pic>
      <p:sp>
        <p:nvSpPr>
          <p:cNvPr id="14" name="文本框 13">
            <a:extLst>
              <a:ext uri="{FF2B5EF4-FFF2-40B4-BE49-F238E27FC236}">
                <a16:creationId xmlns:a16="http://schemas.microsoft.com/office/drawing/2014/main" id="{1DB4534C-F983-B646-BF07-63870FC7041D}"/>
              </a:ext>
            </a:extLst>
          </p:cNvPr>
          <p:cNvSpPr txBox="1"/>
          <p:nvPr/>
        </p:nvSpPr>
        <p:spPr>
          <a:xfrm>
            <a:off x="623287" y="2452767"/>
            <a:ext cx="6129764" cy="369332"/>
          </a:xfrm>
          <a:prstGeom prst="rect">
            <a:avLst/>
          </a:prstGeom>
          <a:noFill/>
        </p:spPr>
        <p:txBody>
          <a:bodyPr wrap="square">
            <a:spAutoFit/>
          </a:bodyPr>
          <a:lstStyle/>
          <a:p>
            <a:r>
              <a:rPr lang="zh-CN" altLang="en-US" dirty="0"/>
              <a:t>其中 </a:t>
            </a:r>
            <a:r>
              <a:rPr lang="en-US" altLang="zh-CN" dirty="0" err="1"/>
              <a:t>yi,c</a:t>
            </a:r>
            <a:r>
              <a:rPr lang="en-US" altLang="zh-CN" dirty="0"/>
              <a:t> </a:t>
            </a:r>
            <a:r>
              <a:rPr lang="zh-CN" altLang="en-US" dirty="0"/>
              <a:t>为真实标签，</a:t>
            </a:r>
            <a:r>
              <a:rPr lang="en-US" altLang="zh-CN" dirty="0" err="1"/>
              <a:t>pi,c</a:t>
            </a:r>
            <a:r>
              <a:rPr lang="en-US" altLang="zh-CN" dirty="0"/>
              <a:t> </a:t>
            </a:r>
            <a:r>
              <a:rPr lang="zh-CN" altLang="en-US" dirty="0"/>
              <a:t>为预测概率。</a:t>
            </a:r>
          </a:p>
        </p:txBody>
      </p:sp>
      <p:sp>
        <p:nvSpPr>
          <p:cNvPr id="16" name="文本框 15">
            <a:extLst>
              <a:ext uri="{FF2B5EF4-FFF2-40B4-BE49-F238E27FC236}">
                <a16:creationId xmlns:a16="http://schemas.microsoft.com/office/drawing/2014/main" id="{180921BE-F48C-5D05-8AB8-99643F27D330}"/>
              </a:ext>
            </a:extLst>
          </p:cNvPr>
          <p:cNvSpPr txBox="1"/>
          <p:nvPr/>
        </p:nvSpPr>
        <p:spPr>
          <a:xfrm>
            <a:off x="623287" y="3158739"/>
            <a:ext cx="10831353" cy="2862322"/>
          </a:xfrm>
          <a:prstGeom prst="rect">
            <a:avLst/>
          </a:prstGeom>
          <a:noFill/>
        </p:spPr>
        <p:txBody>
          <a:bodyPr wrap="square">
            <a:spAutoFit/>
          </a:bodyPr>
          <a:lstStyle/>
          <a:p>
            <a:r>
              <a:rPr lang="zh-CN" altLang="en-US" sz="2000" dirty="0"/>
              <a:t>根据多模态任务的特性，引入对比损失（</a:t>
            </a:r>
            <a:r>
              <a:rPr lang="en-US" altLang="zh-CN" sz="2000" dirty="0"/>
              <a:t>Contrastive Loss</a:t>
            </a:r>
            <a:r>
              <a:rPr lang="zh-CN" altLang="en-US" sz="2000" dirty="0"/>
              <a:t>）作为辅助损失函数，以增强图像与文本特征的语义对齐能力。对比损失的核心思想是通过最大化正样本对（图像</a:t>
            </a:r>
            <a:r>
              <a:rPr lang="en-US" altLang="zh-CN" sz="2000" dirty="0"/>
              <a:t>-</a:t>
            </a:r>
            <a:r>
              <a:rPr lang="zh-CN" altLang="en-US" sz="2000" dirty="0"/>
              <a:t>文本对）的相似度，同时最小化负样本对的相似度，使不同模态的特征在共享语义空间中对齐。</a:t>
            </a:r>
            <a:endParaRPr lang="en-US" altLang="zh-CN" sz="2000" dirty="0"/>
          </a:p>
          <a:p>
            <a:r>
              <a:rPr lang="zh-CN" altLang="en-US" sz="2000" dirty="0"/>
              <a:t>在多模态分类任务中，对比损失可以与交叉熵损失结合使用，形成组合损失：</a:t>
            </a:r>
          </a:p>
          <a:p>
            <a:endParaRPr lang="zh-CN" altLang="en-US" sz="2000" dirty="0"/>
          </a:p>
          <a:p>
            <a:r>
              <a:rPr lang="en-US" altLang="zh-CN" sz="2000" dirty="0" err="1"/>
              <a:t>total_loss</a:t>
            </a:r>
            <a:r>
              <a:rPr lang="en-US" altLang="zh-CN" sz="2000" dirty="0"/>
              <a:t> = </a:t>
            </a:r>
            <a:r>
              <a:rPr lang="en-US" altLang="zh-CN" sz="2000" dirty="0" err="1"/>
              <a:t>CE_loss</a:t>
            </a:r>
            <a:r>
              <a:rPr lang="en-US" altLang="zh-CN" sz="2000" dirty="0"/>
              <a:t> * </a:t>
            </a:r>
            <a:r>
              <a:rPr lang="en-US" altLang="zh-CN" sz="2000" dirty="0" err="1"/>
              <a:t>lambda_CE</a:t>
            </a:r>
            <a:r>
              <a:rPr lang="en-US" altLang="zh-CN" sz="2000" dirty="0"/>
              <a:t> + </a:t>
            </a:r>
            <a:r>
              <a:rPr lang="en-US" altLang="zh-CN" sz="2000" dirty="0" err="1"/>
              <a:t>contrastive_loss</a:t>
            </a:r>
            <a:r>
              <a:rPr lang="en-US" altLang="zh-CN" sz="2000" dirty="0"/>
              <a:t> * </a:t>
            </a:r>
            <a:r>
              <a:rPr lang="en-US" altLang="zh-CN" sz="2000" dirty="0" err="1"/>
              <a:t>lambda_con</a:t>
            </a:r>
            <a:endParaRPr lang="en-US" altLang="zh-CN" sz="2000" dirty="0"/>
          </a:p>
          <a:p>
            <a:endParaRPr lang="en-US" altLang="zh-CN" sz="2000" dirty="0"/>
          </a:p>
          <a:p>
            <a:r>
              <a:rPr lang="zh-CN" altLang="en-US" sz="2000" dirty="0"/>
              <a:t>其中，</a:t>
            </a:r>
            <a:r>
              <a:rPr lang="en-US" altLang="zh-CN" sz="2000" dirty="0" err="1"/>
              <a:t>lambda_CE</a:t>
            </a:r>
            <a:r>
              <a:rPr lang="zh-CN" altLang="en-US" sz="2000" dirty="0"/>
              <a:t>和</a:t>
            </a:r>
            <a:r>
              <a:rPr lang="en-US" altLang="zh-CN" sz="2000" dirty="0" err="1"/>
              <a:t>lambda_con</a:t>
            </a:r>
            <a:r>
              <a:rPr lang="zh-CN" altLang="en-US" sz="2000" dirty="0"/>
              <a:t>是控制两种损失权重的超参数。这种组合损失函数能够同时优化模型的分类准确性和模态间的语义对齐能力，在一些需要图文语义一致性的任务中表现出色。</a:t>
            </a:r>
          </a:p>
        </p:txBody>
      </p:sp>
    </p:spTree>
    <p:extLst>
      <p:ext uri="{BB962C8B-B14F-4D97-AF65-F5344CB8AC3E}">
        <p14:creationId xmlns:p14="http://schemas.microsoft.com/office/powerpoint/2010/main" val="801176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89B29-23D8-F9DA-3DBC-DABA3A7FF9D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4389CF3-FF4A-D7F8-C786-3E8000859344}"/>
              </a:ext>
            </a:extLst>
          </p:cNvPr>
          <p:cNvSpPr txBox="1"/>
          <p:nvPr/>
        </p:nvSpPr>
        <p:spPr>
          <a:xfrm>
            <a:off x="156605" y="69742"/>
            <a:ext cx="3775393"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模型训练时的优化技术</a:t>
            </a:r>
          </a:p>
        </p:txBody>
      </p:sp>
      <p:sp>
        <p:nvSpPr>
          <p:cNvPr id="5" name="文本框 4">
            <a:extLst>
              <a:ext uri="{FF2B5EF4-FFF2-40B4-BE49-F238E27FC236}">
                <a16:creationId xmlns:a16="http://schemas.microsoft.com/office/drawing/2014/main" id="{F794C3A4-70D8-03F7-D29A-EDE067B7A68B}"/>
              </a:ext>
            </a:extLst>
          </p:cNvPr>
          <p:cNvSpPr txBox="1"/>
          <p:nvPr/>
        </p:nvSpPr>
        <p:spPr>
          <a:xfrm>
            <a:off x="537557" y="908858"/>
            <a:ext cx="10972800" cy="400110"/>
          </a:xfrm>
          <a:prstGeom prst="rect">
            <a:avLst/>
          </a:prstGeom>
          <a:noFill/>
        </p:spPr>
        <p:txBody>
          <a:bodyPr wrap="square">
            <a:spAutoFit/>
          </a:bodyPr>
          <a:lstStyle/>
          <a:p>
            <a:r>
              <a:rPr lang="zh-CN" altLang="en-US" sz="2000" dirty="0"/>
              <a:t>当前代码实现了基础的优化技术，包括优化器选择、学习率调度和基础训练策略。</a:t>
            </a:r>
          </a:p>
        </p:txBody>
      </p:sp>
      <p:sp>
        <p:nvSpPr>
          <p:cNvPr id="8" name="文本框 7">
            <a:extLst>
              <a:ext uri="{FF2B5EF4-FFF2-40B4-BE49-F238E27FC236}">
                <a16:creationId xmlns:a16="http://schemas.microsoft.com/office/drawing/2014/main" id="{A14D2CA4-E275-BDC8-F83B-7310F041142E}"/>
              </a:ext>
            </a:extLst>
          </p:cNvPr>
          <p:cNvSpPr txBox="1"/>
          <p:nvPr/>
        </p:nvSpPr>
        <p:spPr>
          <a:xfrm>
            <a:off x="537557" y="1624864"/>
            <a:ext cx="10789921" cy="4401205"/>
          </a:xfrm>
          <a:prstGeom prst="rect">
            <a:avLst/>
          </a:prstGeom>
          <a:noFill/>
        </p:spPr>
        <p:txBody>
          <a:bodyPr wrap="square">
            <a:spAutoFit/>
          </a:bodyPr>
          <a:lstStyle/>
          <a:p>
            <a:r>
              <a:rPr lang="zh-CN" altLang="en-US" sz="2000" dirty="0"/>
              <a:t>在优化器方面，代码采用了</a:t>
            </a:r>
            <a:r>
              <a:rPr lang="en-US" altLang="zh-CN" sz="2000" dirty="0" err="1"/>
              <a:t>AdamW</a:t>
            </a:r>
            <a:r>
              <a:rPr lang="zh-CN" altLang="en-US" sz="2000" dirty="0"/>
              <a:t>优化器并分组设置权重衰减，对偏置和</a:t>
            </a:r>
            <a:r>
              <a:rPr lang="en-US" altLang="zh-CN" sz="2000" dirty="0" err="1"/>
              <a:t>LayerNorm</a:t>
            </a:r>
            <a:r>
              <a:rPr lang="zh-CN" altLang="en-US" sz="2000" dirty="0"/>
              <a:t>参数禁用衰减。这种分组策略可以避免对不需要衰减的参数进行不必要的正则化，有助于模型收敛。设置全局梯度范数阈值为</a:t>
            </a:r>
            <a:r>
              <a:rPr lang="en-US" altLang="zh-CN" sz="2000" dirty="0"/>
              <a:t>1.0</a:t>
            </a:r>
            <a:r>
              <a:rPr lang="zh-CN" altLang="en-US" sz="2000" dirty="0"/>
              <a:t>防止梯度爆炸。</a:t>
            </a:r>
          </a:p>
          <a:p>
            <a:endParaRPr lang="en-US" altLang="zh-CN" sz="2000" dirty="0"/>
          </a:p>
          <a:p>
            <a:r>
              <a:rPr lang="zh-CN" altLang="en-US" sz="2000" dirty="0"/>
              <a:t>学习率调度部分，代码引入了</a:t>
            </a:r>
            <a:r>
              <a:rPr lang="en-US" altLang="zh-CN" sz="2000" dirty="0" err="1"/>
              <a:t>ReduceOnPlateau</a:t>
            </a:r>
            <a:r>
              <a:rPr lang="zh-CN" altLang="en-US" sz="2000" dirty="0"/>
              <a:t>学习率调度器，根据验证集准确率动态调整学习率。当验证集准确率在一定耐心期内不再提升时，学习率会降低，这有助于避免模型在收敛后期陷入局部最优，同时也能防止梯度爆炸。这种策略在模型训练后期特别有效，可以精细调整模型参数，提高模型性能。</a:t>
            </a:r>
          </a:p>
          <a:p>
            <a:endParaRPr lang="en-US" altLang="zh-CN" sz="2000" dirty="0"/>
          </a:p>
          <a:p>
            <a:r>
              <a:rPr lang="zh-CN" altLang="en-US" sz="2000" dirty="0"/>
              <a:t>基础训练策略方面，代码使用了</a:t>
            </a:r>
            <a:r>
              <a:rPr lang="en-US" altLang="zh-CN" sz="2000" dirty="0" err="1"/>
              <a:t>model.train</a:t>
            </a:r>
            <a:r>
              <a:rPr lang="en-US" altLang="zh-CN" sz="2000" dirty="0"/>
              <a:t>()</a:t>
            </a:r>
            <a:r>
              <a:rPr lang="zh-CN" altLang="en-US" sz="2000" dirty="0"/>
              <a:t>和</a:t>
            </a:r>
            <a:r>
              <a:rPr lang="en-US" altLang="zh-CN" sz="2000" dirty="0" err="1"/>
              <a:t>model.eval</a:t>
            </a:r>
            <a:r>
              <a:rPr lang="en-US" altLang="zh-CN" sz="2000" dirty="0"/>
              <a:t>()</a:t>
            </a:r>
            <a:r>
              <a:rPr lang="zh-CN" altLang="en-US" sz="2000" dirty="0"/>
              <a:t>区分训练和评估模式，并在训练过程中计算损失和评估指标，保存最佳模型。这种做法确保了模型在训练和评估阶段有不同的行为，例如在评估阶段禁用</a:t>
            </a:r>
            <a:r>
              <a:rPr lang="en-US" altLang="zh-CN" sz="2000" dirty="0"/>
              <a:t>Dropout</a:t>
            </a:r>
            <a:r>
              <a:rPr lang="zh-CN" altLang="en-US" sz="2000" dirty="0"/>
              <a:t>等随机层，提高评估结果的可靠性。</a:t>
            </a:r>
          </a:p>
          <a:p>
            <a:endParaRPr lang="zh-CN" altLang="en-US" sz="2000" dirty="0"/>
          </a:p>
          <a:p>
            <a:r>
              <a:rPr lang="zh-CN" altLang="en-US" sz="2000" dirty="0"/>
              <a:t>混合精度训练：使用</a:t>
            </a:r>
            <a:r>
              <a:rPr lang="en-US" altLang="zh-CN" sz="2000" dirty="0"/>
              <a:t>Paddle</a:t>
            </a:r>
            <a:r>
              <a:rPr lang="zh-CN" altLang="en-US" sz="2000" dirty="0"/>
              <a:t>的自动混合精度（</a:t>
            </a:r>
            <a:r>
              <a:rPr lang="en-US" altLang="zh-CN" sz="2000" dirty="0"/>
              <a:t>AMP</a:t>
            </a:r>
            <a:r>
              <a:rPr lang="zh-CN" altLang="en-US" sz="2000" dirty="0"/>
              <a:t>），加速训练同时减少显存占用。</a:t>
            </a:r>
          </a:p>
        </p:txBody>
      </p:sp>
    </p:spTree>
    <p:extLst>
      <p:ext uri="{BB962C8B-B14F-4D97-AF65-F5344CB8AC3E}">
        <p14:creationId xmlns:p14="http://schemas.microsoft.com/office/powerpoint/2010/main" val="2132649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A45A6-ED6D-D611-E213-22365966F40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D005E3E-2A77-4B33-EB71-D49DC35F25E7}"/>
              </a:ext>
            </a:extLst>
          </p:cNvPr>
          <p:cNvSpPr txBox="1"/>
          <p:nvPr/>
        </p:nvSpPr>
        <p:spPr>
          <a:xfrm>
            <a:off x="156605" y="69742"/>
            <a:ext cx="3416320"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实验结果分析与总结</a:t>
            </a:r>
          </a:p>
        </p:txBody>
      </p:sp>
      <p:pic>
        <p:nvPicPr>
          <p:cNvPr id="4" name="图片 3">
            <a:extLst>
              <a:ext uri="{FF2B5EF4-FFF2-40B4-BE49-F238E27FC236}">
                <a16:creationId xmlns:a16="http://schemas.microsoft.com/office/drawing/2014/main" id="{4A5F6611-9282-35CC-472C-6CD838BB0051}"/>
              </a:ext>
            </a:extLst>
          </p:cNvPr>
          <p:cNvPicPr>
            <a:picLocks noChangeAspect="1"/>
          </p:cNvPicPr>
          <p:nvPr/>
        </p:nvPicPr>
        <p:blipFill>
          <a:blip r:embed="rId2"/>
          <a:stretch>
            <a:fillRect/>
          </a:stretch>
        </p:blipFill>
        <p:spPr>
          <a:xfrm>
            <a:off x="0" y="671504"/>
            <a:ext cx="5738272" cy="2847418"/>
          </a:xfrm>
          <a:prstGeom prst="rect">
            <a:avLst/>
          </a:prstGeom>
        </p:spPr>
      </p:pic>
      <p:pic>
        <p:nvPicPr>
          <p:cNvPr id="6" name="图片 5">
            <a:extLst>
              <a:ext uri="{FF2B5EF4-FFF2-40B4-BE49-F238E27FC236}">
                <a16:creationId xmlns:a16="http://schemas.microsoft.com/office/drawing/2014/main" id="{9D646D29-4460-04DE-A785-EA38DA5C3136}"/>
              </a:ext>
            </a:extLst>
          </p:cNvPr>
          <p:cNvPicPr>
            <a:picLocks noChangeAspect="1"/>
          </p:cNvPicPr>
          <p:nvPr/>
        </p:nvPicPr>
        <p:blipFill>
          <a:blip r:embed="rId3"/>
          <a:stretch>
            <a:fillRect/>
          </a:stretch>
        </p:blipFill>
        <p:spPr>
          <a:xfrm>
            <a:off x="-1" y="3544770"/>
            <a:ext cx="5738271" cy="2847418"/>
          </a:xfrm>
          <a:prstGeom prst="rect">
            <a:avLst/>
          </a:prstGeom>
        </p:spPr>
      </p:pic>
      <p:pic>
        <p:nvPicPr>
          <p:cNvPr id="7" name="图片 6">
            <a:extLst>
              <a:ext uri="{FF2B5EF4-FFF2-40B4-BE49-F238E27FC236}">
                <a16:creationId xmlns:a16="http://schemas.microsoft.com/office/drawing/2014/main" id="{627765B4-49B0-BC68-86C8-3CE9357FF20C}"/>
              </a:ext>
            </a:extLst>
          </p:cNvPr>
          <p:cNvPicPr>
            <a:picLocks noChangeAspect="1"/>
          </p:cNvPicPr>
          <p:nvPr/>
        </p:nvPicPr>
        <p:blipFill>
          <a:blip r:embed="rId4"/>
          <a:stretch>
            <a:fillRect/>
          </a:stretch>
        </p:blipFill>
        <p:spPr>
          <a:xfrm>
            <a:off x="5782074" y="671504"/>
            <a:ext cx="6409926" cy="3180703"/>
          </a:xfrm>
          <a:prstGeom prst="rect">
            <a:avLst/>
          </a:prstGeom>
        </p:spPr>
      </p:pic>
      <p:sp>
        <p:nvSpPr>
          <p:cNvPr id="10" name="文本框 9">
            <a:extLst>
              <a:ext uri="{FF2B5EF4-FFF2-40B4-BE49-F238E27FC236}">
                <a16:creationId xmlns:a16="http://schemas.microsoft.com/office/drawing/2014/main" id="{D53ED9C4-04E2-2042-CA80-0FC9650E98C3}"/>
              </a:ext>
            </a:extLst>
          </p:cNvPr>
          <p:cNvSpPr txBox="1"/>
          <p:nvPr/>
        </p:nvSpPr>
        <p:spPr>
          <a:xfrm>
            <a:off x="5922155" y="3964111"/>
            <a:ext cx="6129764" cy="646331"/>
          </a:xfrm>
          <a:prstGeom prst="rect">
            <a:avLst/>
          </a:prstGeom>
          <a:noFill/>
        </p:spPr>
        <p:txBody>
          <a:bodyPr wrap="square">
            <a:spAutoFit/>
          </a:bodyPr>
          <a:lstStyle/>
          <a:p>
            <a:r>
              <a:rPr lang="zh-CN" altLang="en-US" dirty="0"/>
              <a:t>计算评估指标，分别为加权准确率、加权召回率、加权</a:t>
            </a:r>
            <a:r>
              <a:rPr lang="en-US" altLang="zh-CN" dirty="0"/>
              <a:t>F1-score</a:t>
            </a:r>
            <a:r>
              <a:rPr lang="zh-CN" altLang="en-US" dirty="0"/>
              <a:t>、宏准确率、宏召回率、宏</a:t>
            </a:r>
            <a:r>
              <a:rPr lang="en-US" altLang="zh-CN" dirty="0"/>
              <a:t>F1-score</a:t>
            </a:r>
            <a:endParaRPr lang="zh-CN" altLang="en-US" dirty="0"/>
          </a:p>
        </p:txBody>
      </p:sp>
      <p:pic>
        <p:nvPicPr>
          <p:cNvPr id="13" name="图片 12">
            <a:extLst>
              <a:ext uri="{FF2B5EF4-FFF2-40B4-BE49-F238E27FC236}">
                <a16:creationId xmlns:a16="http://schemas.microsoft.com/office/drawing/2014/main" id="{41A164D7-DCD2-95F6-676A-9BACD617EBE8}"/>
              </a:ext>
            </a:extLst>
          </p:cNvPr>
          <p:cNvPicPr>
            <a:picLocks noChangeAspect="1"/>
          </p:cNvPicPr>
          <p:nvPr/>
        </p:nvPicPr>
        <p:blipFill>
          <a:blip r:embed="rId5"/>
          <a:stretch>
            <a:fillRect/>
          </a:stretch>
        </p:blipFill>
        <p:spPr>
          <a:xfrm>
            <a:off x="2707654" y="4654132"/>
            <a:ext cx="9484346" cy="1738056"/>
          </a:xfrm>
          <a:prstGeom prst="rect">
            <a:avLst/>
          </a:prstGeom>
        </p:spPr>
      </p:pic>
    </p:spTree>
    <p:extLst>
      <p:ext uri="{BB962C8B-B14F-4D97-AF65-F5344CB8AC3E}">
        <p14:creationId xmlns:p14="http://schemas.microsoft.com/office/powerpoint/2010/main" val="3295368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B046B-1DE0-6652-359E-FF134E07F887}"/>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25E74E6-3FDB-1EE3-905F-9BA91247D7C9}"/>
              </a:ext>
            </a:extLst>
          </p:cNvPr>
          <p:cNvSpPr txBox="1"/>
          <p:nvPr/>
        </p:nvSpPr>
        <p:spPr>
          <a:xfrm>
            <a:off x="156605" y="69742"/>
            <a:ext cx="3416320"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实验结果分析与总结</a:t>
            </a:r>
          </a:p>
        </p:txBody>
      </p:sp>
      <p:pic>
        <p:nvPicPr>
          <p:cNvPr id="3" name="图片 2">
            <a:extLst>
              <a:ext uri="{FF2B5EF4-FFF2-40B4-BE49-F238E27FC236}">
                <a16:creationId xmlns:a16="http://schemas.microsoft.com/office/drawing/2014/main" id="{87806DD2-5310-4C29-B14C-5C1059F2E2B5}"/>
              </a:ext>
            </a:extLst>
          </p:cNvPr>
          <p:cNvPicPr>
            <a:picLocks noChangeAspect="1"/>
          </p:cNvPicPr>
          <p:nvPr/>
        </p:nvPicPr>
        <p:blipFill>
          <a:blip r:embed="rId2"/>
          <a:stretch>
            <a:fillRect/>
          </a:stretch>
        </p:blipFill>
        <p:spPr>
          <a:xfrm>
            <a:off x="0" y="662969"/>
            <a:ext cx="12192000" cy="3388863"/>
          </a:xfrm>
          <a:prstGeom prst="rect">
            <a:avLst/>
          </a:prstGeom>
        </p:spPr>
      </p:pic>
      <p:pic>
        <p:nvPicPr>
          <p:cNvPr id="8" name="图片 7">
            <a:extLst>
              <a:ext uri="{FF2B5EF4-FFF2-40B4-BE49-F238E27FC236}">
                <a16:creationId xmlns:a16="http://schemas.microsoft.com/office/drawing/2014/main" id="{A92E2655-8098-8AF2-72EC-A30F7FA2FFA3}"/>
              </a:ext>
            </a:extLst>
          </p:cNvPr>
          <p:cNvPicPr>
            <a:picLocks noChangeAspect="1"/>
          </p:cNvPicPr>
          <p:nvPr/>
        </p:nvPicPr>
        <p:blipFill>
          <a:blip r:embed="rId3"/>
          <a:stretch>
            <a:fillRect/>
          </a:stretch>
        </p:blipFill>
        <p:spPr>
          <a:xfrm>
            <a:off x="156605" y="4051832"/>
            <a:ext cx="3875813" cy="2244934"/>
          </a:xfrm>
          <a:prstGeom prst="rect">
            <a:avLst/>
          </a:prstGeom>
        </p:spPr>
      </p:pic>
      <p:sp>
        <p:nvSpPr>
          <p:cNvPr id="11" name="文本框 10">
            <a:extLst>
              <a:ext uri="{FF2B5EF4-FFF2-40B4-BE49-F238E27FC236}">
                <a16:creationId xmlns:a16="http://schemas.microsoft.com/office/drawing/2014/main" id="{E90030B3-494D-1A65-E5CB-16D5703895CE}"/>
              </a:ext>
            </a:extLst>
          </p:cNvPr>
          <p:cNvSpPr txBox="1"/>
          <p:nvPr/>
        </p:nvSpPr>
        <p:spPr>
          <a:xfrm>
            <a:off x="4346139" y="4050915"/>
            <a:ext cx="7765554" cy="2246769"/>
          </a:xfrm>
          <a:prstGeom prst="rect">
            <a:avLst/>
          </a:prstGeom>
          <a:noFill/>
        </p:spPr>
        <p:txBody>
          <a:bodyPr wrap="square">
            <a:spAutoFit/>
          </a:bodyPr>
          <a:lstStyle/>
          <a:p>
            <a:r>
              <a:rPr lang="zh-CN" altLang="en-US" sz="2000" dirty="0"/>
              <a:t>实验表明：</a:t>
            </a:r>
          </a:p>
          <a:p>
            <a:endParaRPr lang="zh-CN" altLang="en-US" sz="2000" dirty="0"/>
          </a:p>
          <a:p>
            <a:r>
              <a:rPr lang="zh-CN" altLang="en-US" sz="2000" dirty="0"/>
              <a:t>多模态优势：多模态融合相比单模态有更高的准确率和</a:t>
            </a:r>
            <a:r>
              <a:rPr lang="en-US" altLang="zh-CN" sz="2000" dirty="0"/>
              <a:t>F1-score</a:t>
            </a:r>
            <a:r>
              <a:rPr lang="zh-CN" altLang="en-US" sz="2000" dirty="0"/>
              <a:t>；</a:t>
            </a:r>
          </a:p>
          <a:p>
            <a:r>
              <a:rPr lang="zh-CN" altLang="en-US" sz="2000" dirty="0"/>
              <a:t>消融实验：移除自注意力层导致</a:t>
            </a:r>
            <a:r>
              <a:rPr lang="en-US" altLang="zh-CN" sz="2000" dirty="0"/>
              <a:t>F1</a:t>
            </a:r>
            <a:r>
              <a:rPr lang="zh-CN" altLang="en-US" sz="2000" dirty="0"/>
              <a:t>下降，验证其重要性；</a:t>
            </a:r>
          </a:p>
          <a:p>
            <a:r>
              <a:rPr lang="zh-CN" altLang="en-US" sz="2000" dirty="0"/>
              <a:t>门控机制有效平衡模态贡献度；</a:t>
            </a:r>
          </a:p>
          <a:p>
            <a:r>
              <a:rPr lang="zh-CN" altLang="en-US" sz="2000" dirty="0"/>
              <a:t>过拟合控制：数据增强使验证集误差降低，</a:t>
            </a:r>
            <a:r>
              <a:rPr lang="en-US" altLang="zh-CN" sz="2000" dirty="0"/>
              <a:t>Dropout</a:t>
            </a:r>
            <a:r>
              <a:rPr lang="zh-CN" altLang="en-US" sz="2000" dirty="0"/>
              <a:t>和</a:t>
            </a:r>
            <a:r>
              <a:rPr lang="en-US" altLang="zh-CN" sz="2000" dirty="0"/>
              <a:t>BN</a:t>
            </a:r>
            <a:r>
              <a:rPr lang="zh-CN" altLang="en-US" sz="2000" dirty="0"/>
              <a:t>进一步稳定训练。</a:t>
            </a:r>
          </a:p>
        </p:txBody>
      </p:sp>
    </p:spTree>
    <p:extLst>
      <p:ext uri="{BB962C8B-B14F-4D97-AF65-F5344CB8AC3E}">
        <p14:creationId xmlns:p14="http://schemas.microsoft.com/office/powerpoint/2010/main" val="54213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8534A-B235-3BFD-819B-6F7438E8FF4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2406CD2-4246-3D52-39AA-3C99AE82A941}"/>
              </a:ext>
            </a:extLst>
          </p:cNvPr>
          <p:cNvSpPr txBox="1"/>
          <p:nvPr/>
        </p:nvSpPr>
        <p:spPr>
          <a:xfrm>
            <a:off x="156605" y="69742"/>
            <a:ext cx="3416320"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实验结果分析与总结</a:t>
            </a:r>
          </a:p>
        </p:txBody>
      </p:sp>
      <p:pic>
        <p:nvPicPr>
          <p:cNvPr id="5" name="图片 4">
            <a:extLst>
              <a:ext uri="{FF2B5EF4-FFF2-40B4-BE49-F238E27FC236}">
                <a16:creationId xmlns:a16="http://schemas.microsoft.com/office/drawing/2014/main" id="{1DDFB5DE-CD2F-B7FF-D284-97ECC7301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258" y="1010226"/>
            <a:ext cx="2467602" cy="1645068"/>
          </a:xfrm>
          <a:prstGeom prst="rect">
            <a:avLst/>
          </a:prstGeom>
        </p:spPr>
      </p:pic>
      <p:sp>
        <p:nvSpPr>
          <p:cNvPr id="7" name="文本框 6">
            <a:extLst>
              <a:ext uri="{FF2B5EF4-FFF2-40B4-BE49-F238E27FC236}">
                <a16:creationId xmlns:a16="http://schemas.microsoft.com/office/drawing/2014/main" id="{57A626DC-7BA3-2F89-C793-9F37E2D7DB7C}"/>
              </a:ext>
            </a:extLst>
          </p:cNvPr>
          <p:cNvSpPr txBox="1"/>
          <p:nvPr/>
        </p:nvSpPr>
        <p:spPr>
          <a:xfrm>
            <a:off x="8264874" y="1182859"/>
            <a:ext cx="3565886" cy="1323439"/>
          </a:xfrm>
          <a:prstGeom prst="rect">
            <a:avLst/>
          </a:prstGeom>
          <a:noFill/>
        </p:spPr>
        <p:txBody>
          <a:bodyPr wrap="square">
            <a:spAutoFit/>
          </a:bodyPr>
          <a:lstStyle/>
          <a:p>
            <a:r>
              <a:rPr lang="en-US" altLang="zh-CN" sz="2000" dirty="0"/>
              <a:t>RT @VoiceBosnia: A Spanish U.N. soldier in a destroyed street of Mostar, #Bosnia, 1994 | SEE MORE AT #History http:… </a:t>
            </a:r>
            <a:endParaRPr lang="zh-CN" altLang="en-US" sz="2000" dirty="0"/>
          </a:p>
        </p:txBody>
      </p:sp>
      <p:pic>
        <p:nvPicPr>
          <p:cNvPr id="10" name="图片 9">
            <a:extLst>
              <a:ext uri="{FF2B5EF4-FFF2-40B4-BE49-F238E27FC236}">
                <a16:creationId xmlns:a16="http://schemas.microsoft.com/office/drawing/2014/main" id="{E6EE81F2-C4D4-699A-3491-BA53223A12EA}"/>
              </a:ext>
            </a:extLst>
          </p:cNvPr>
          <p:cNvPicPr>
            <a:picLocks noChangeAspect="1"/>
          </p:cNvPicPr>
          <p:nvPr/>
        </p:nvPicPr>
        <p:blipFill>
          <a:blip r:embed="rId3"/>
          <a:srcRect t="5841" r="5841"/>
          <a:stretch/>
        </p:blipFill>
        <p:spPr>
          <a:xfrm>
            <a:off x="1648542" y="4318217"/>
            <a:ext cx="1924383" cy="388407"/>
          </a:xfrm>
          <a:prstGeom prst="rect">
            <a:avLst/>
          </a:prstGeom>
        </p:spPr>
      </p:pic>
      <p:pic>
        <p:nvPicPr>
          <p:cNvPr id="13" name="图片 12">
            <a:extLst>
              <a:ext uri="{FF2B5EF4-FFF2-40B4-BE49-F238E27FC236}">
                <a16:creationId xmlns:a16="http://schemas.microsoft.com/office/drawing/2014/main" id="{AE47707D-1A38-1755-3564-53F92638E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1867" y="2686760"/>
            <a:ext cx="1924383" cy="1828164"/>
          </a:xfrm>
          <a:prstGeom prst="rect">
            <a:avLst/>
          </a:prstGeom>
        </p:spPr>
      </p:pic>
      <p:sp>
        <p:nvSpPr>
          <p:cNvPr id="15" name="文本框 14">
            <a:extLst>
              <a:ext uri="{FF2B5EF4-FFF2-40B4-BE49-F238E27FC236}">
                <a16:creationId xmlns:a16="http://schemas.microsoft.com/office/drawing/2014/main" id="{15F307EB-5435-20E8-BC45-6B6C4B198C5A}"/>
              </a:ext>
            </a:extLst>
          </p:cNvPr>
          <p:cNvSpPr txBox="1"/>
          <p:nvPr/>
        </p:nvSpPr>
        <p:spPr>
          <a:xfrm>
            <a:off x="8264874" y="3016328"/>
            <a:ext cx="3015840" cy="1323439"/>
          </a:xfrm>
          <a:prstGeom prst="rect">
            <a:avLst/>
          </a:prstGeom>
          <a:noFill/>
        </p:spPr>
        <p:txBody>
          <a:bodyPr wrap="square">
            <a:spAutoFit/>
          </a:bodyPr>
          <a:lstStyle/>
          <a:p>
            <a:r>
              <a:rPr lang="en-US" altLang="zh-CN" sz="2000" dirty="0"/>
              <a:t>#5783 SK-II Color Clear Beauty Eye Shadow EYESHADOW 11 Sparkling NIB Japan </a:t>
            </a:r>
            <a:endParaRPr lang="zh-CN" altLang="en-US" sz="2000" dirty="0"/>
          </a:p>
        </p:txBody>
      </p:sp>
      <p:pic>
        <p:nvPicPr>
          <p:cNvPr id="19" name="图片 18">
            <a:extLst>
              <a:ext uri="{FF2B5EF4-FFF2-40B4-BE49-F238E27FC236}">
                <a16:creationId xmlns:a16="http://schemas.microsoft.com/office/drawing/2014/main" id="{60957B8C-6EF4-4DDC-C3C5-9EB814928645}"/>
              </a:ext>
            </a:extLst>
          </p:cNvPr>
          <p:cNvPicPr>
            <a:picLocks noChangeAspect="1"/>
          </p:cNvPicPr>
          <p:nvPr/>
        </p:nvPicPr>
        <p:blipFill>
          <a:blip r:embed="rId5"/>
          <a:stretch>
            <a:fillRect/>
          </a:stretch>
        </p:blipFill>
        <p:spPr>
          <a:xfrm>
            <a:off x="1648542" y="4703953"/>
            <a:ext cx="1924383" cy="354984"/>
          </a:xfrm>
          <a:prstGeom prst="rect">
            <a:avLst/>
          </a:prstGeom>
        </p:spPr>
      </p:pic>
      <p:pic>
        <p:nvPicPr>
          <p:cNvPr id="21" name="图片 20">
            <a:extLst>
              <a:ext uri="{FF2B5EF4-FFF2-40B4-BE49-F238E27FC236}">
                <a16:creationId xmlns:a16="http://schemas.microsoft.com/office/drawing/2014/main" id="{C6F90899-F5D7-E2C5-C600-866CA4EFC2A0}"/>
              </a:ext>
            </a:extLst>
          </p:cNvPr>
          <p:cNvPicPr>
            <a:picLocks noChangeAspect="1"/>
          </p:cNvPicPr>
          <p:nvPr/>
        </p:nvPicPr>
        <p:blipFill>
          <a:blip r:embed="rId6"/>
          <a:srcRect r="5841"/>
          <a:stretch/>
        </p:blipFill>
        <p:spPr>
          <a:xfrm>
            <a:off x="1648543" y="5044567"/>
            <a:ext cx="1924382" cy="388407"/>
          </a:xfrm>
          <a:prstGeom prst="rect">
            <a:avLst/>
          </a:prstGeom>
        </p:spPr>
      </p:pic>
      <p:pic>
        <p:nvPicPr>
          <p:cNvPr id="23" name="图片 22">
            <a:extLst>
              <a:ext uri="{FF2B5EF4-FFF2-40B4-BE49-F238E27FC236}">
                <a16:creationId xmlns:a16="http://schemas.microsoft.com/office/drawing/2014/main" id="{FCE7090A-526D-AC09-A1A5-2DDEE117F1E1}"/>
              </a:ext>
            </a:extLst>
          </p:cNvPr>
          <p:cNvPicPr>
            <a:picLocks noChangeAspect="1"/>
          </p:cNvPicPr>
          <p:nvPr/>
        </p:nvPicPr>
        <p:blipFill>
          <a:blip r:embed="rId7"/>
          <a:srcRect t="27370" r="4713"/>
          <a:stretch/>
        </p:blipFill>
        <p:spPr>
          <a:xfrm>
            <a:off x="1648542" y="3909999"/>
            <a:ext cx="1924383" cy="408217"/>
          </a:xfrm>
          <a:prstGeom prst="rect">
            <a:avLst/>
          </a:prstGeom>
        </p:spPr>
      </p:pic>
      <p:pic>
        <p:nvPicPr>
          <p:cNvPr id="25" name="图片 24">
            <a:extLst>
              <a:ext uri="{FF2B5EF4-FFF2-40B4-BE49-F238E27FC236}">
                <a16:creationId xmlns:a16="http://schemas.microsoft.com/office/drawing/2014/main" id="{6EF2EA4D-CB96-6B41-496D-F30F3BF291B8}"/>
              </a:ext>
            </a:extLst>
          </p:cNvPr>
          <p:cNvPicPr>
            <a:picLocks noChangeAspect="1"/>
          </p:cNvPicPr>
          <p:nvPr/>
        </p:nvPicPr>
        <p:blipFill>
          <a:blip r:embed="rId8"/>
          <a:srcRect t="6143" r="9550" b="78662"/>
          <a:stretch/>
        </p:blipFill>
        <p:spPr>
          <a:xfrm>
            <a:off x="1797009" y="1134772"/>
            <a:ext cx="1533736" cy="408216"/>
          </a:xfrm>
          <a:prstGeom prst="rect">
            <a:avLst/>
          </a:prstGeom>
        </p:spPr>
      </p:pic>
      <p:pic>
        <p:nvPicPr>
          <p:cNvPr id="27" name="图片 26">
            <a:extLst>
              <a:ext uri="{FF2B5EF4-FFF2-40B4-BE49-F238E27FC236}">
                <a16:creationId xmlns:a16="http://schemas.microsoft.com/office/drawing/2014/main" id="{DE3812C5-114E-EC0B-CD8B-FCDB6F6A3804}"/>
              </a:ext>
            </a:extLst>
          </p:cNvPr>
          <p:cNvPicPr>
            <a:picLocks noChangeAspect="1"/>
          </p:cNvPicPr>
          <p:nvPr/>
        </p:nvPicPr>
        <p:blipFill>
          <a:blip r:embed="rId8"/>
          <a:srcRect t="83311" r="9550" b="810"/>
          <a:stretch/>
        </p:blipFill>
        <p:spPr>
          <a:xfrm>
            <a:off x="1797006" y="2192880"/>
            <a:ext cx="1533739" cy="426543"/>
          </a:xfrm>
          <a:prstGeom prst="rect">
            <a:avLst/>
          </a:prstGeom>
        </p:spPr>
      </p:pic>
      <p:pic>
        <p:nvPicPr>
          <p:cNvPr id="29" name="图片 28">
            <a:extLst>
              <a:ext uri="{FF2B5EF4-FFF2-40B4-BE49-F238E27FC236}">
                <a16:creationId xmlns:a16="http://schemas.microsoft.com/office/drawing/2014/main" id="{3A4EC920-251A-EF5D-2E5E-FDB1B403E8CA}"/>
              </a:ext>
            </a:extLst>
          </p:cNvPr>
          <p:cNvPicPr>
            <a:picLocks noChangeAspect="1"/>
          </p:cNvPicPr>
          <p:nvPr/>
        </p:nvPicPr>
        <p:blipFill>
          <a:blip r:embed="rId9"/>
          <a:stretch>
            <a:fillRect/>
          </a:stretch>
        </p:blipFill>
        <p:spPr>
          <a:xfrm>
            <a:off x="1797006" y="1822800"/>
            <a:ext cx="1533739" cy="466790"/>
          </a:xfrm>
          <a:prstGeom prst="rect">
            <a:avLst/>
          </a:prstGeom>
        </p:spPr>
      </p:pic>
      <p:pic>
        <p:nvPicPr>
          <p:cNvPr id="31" name="图片 30">
            <a:extLst>
              <a:ext uri="{FF2B5EF4-FFF2-40B4-BE49-F238E27FC236}">
                <a16:creationId xmlns:a16="http://schemas.microsoft.com/office/drawing/2014/main" id="{9775C1C6-70A6-995D-E6B4-400880688AC4}"/>
              </a:ext>
            </a:extLst>
          </p:cNvPr>
          <p:cNvPicPr>
            <a:picLocks noChangeAspect="1"/>
          </p:cNvPicPr>
          <p:nvPr/>
        </p:nvPicPr>
        <p:blipFill>
          <a:blip r:embed="rId10"/>
          <a:srcRect r="1227" b="14297"/>
          <a:stretch/>
        </p:blipFill>
        <p:spPr>
          <a:xfrm>
            <a:off x="1797006" y="1492967"/>
            <a:ext cx="1533739" cy="408216"/>
          </a:xfrm>
          <a:prstGeom prst="rect">
            <a:avLst/>
          </a:prstGeom>
        </p:spPr>
      </p:pic>
      <p:sp>
        <p:nvSpPr>
          <p:cNvPr id="33" name="文本框 32">
            <a:extLst>
              <a:ext uri="{FF2B5EF4-FFF2-40B4-BE49-F238E27FC236}">
                <a16:creationId xmlns:a16="http://schemas.microsoft.com/office/drawing/2014/main" id="{6007AEE0-DDBD-C8E7-6D21-FD81BCEF25E2}"/>
              </a:ext>
            </a:extLst>
          </p:cNvPr>
          <p:cNvSpPr txBox="1"/>
          <p:nvPr/>
        </p:nvSpPr>
        <p:spPr>
          <a:xfrm>
            <a:off x="8264874" y="4771254"/>
            <a:ext cx="3753737" cy="1323439"/>
          </a:xfrm>
          <a:prstGeom prst="rect">
            <a:avLst/>
          </a:prstGeom>
          <a:noFill/>
        </p:spPr>
        <p:txBody>
          <a:bodyPr wrap="square">
            <a:spAutoFit/>
          </a:bodyPr>
          <a:lstStyle/>
          <a:p>
            <a:r>
              <a:rPr lang="en-US" altLang="zh-CN" sz="2000" dirty="0"/>
              <a:t>RT @jarpad: Hey #WBSDCC look what we're up to!!!! @JensenAckles @paulwesley @iansomerhalder </a:t>
            </a:r>
            <a:endParaRPr lang="zh-CN" altLang="en-US" sz="2000" dirty="0"/>
          </a:p>
        </p:txBody>
      </p:sp>
      <p:pic>
        <p:nvPicPr>
          <p:cNvPr id="35" name="图片 34">
            <a:extLst>
              <a:ext uri="{FF2B5EF4-FFF2-40B4-BE49-F238E27FC236}">
                <a16:creationId xmlns:a16="http://schemas.microsoft.com/office/drawing/2014/main" id="{E864EAB0-87C1-DE20-F086-2B2B911332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28831" y="4411312"/>
            <a:ext cx="2599029" cy="1731240"/>
          </a:xfrm>
          <a:prstGeom prst="rect">
            <a:avLst/>
          </a:prstGeom>
        </p:spPr>
      </p:pic>
      <p:sp>
        <p:nvSpPr>
          <p:cNvPr id="36" name="文本框 35">
            <a:extLst>
              <a:ext uri="{FF2B5EF4-FFF2-40B4-BE49-F238E27FC236}">
                <a16:creationId xmlns:a16="http://schemas.microsoft.com/office/drawing/2014/main" id="{9BCF3E7C-2B16-510E-081E-E3D53CFA89F5}"/>
              </a:ext>
            </a:extLst>
          </p:cNvPr>
          <p:cNvSpPr txBox="1"/>
          <p:nvPr/>
        </p:nvSpPr>
        <p:spPr>
          <a:xfrm>
            <a:off x="1357357" y="2791649"/>
            <a:ext cx="3565886" cy="400110"/>
          </a:xfrm>
          <a:prstGeom prst="rect">
            <a:avLst/>
          </a:prstGeom>
          <a:noFill/>
        </p:spPr>
        <p:txBody>
          <a:bodyPr wrap="square">
            <a:spAutoFit/>
          </a:bodyPr>
          <a:lstStyle/>
          <a:p>
            <a:r>
              <a:rPr lang="en-US" altLang="zh-CN" sz="2000" dirty="0"/>
              <a:t>test_without_label.txt</a:t>
            </a:r>
            <a:endParaRPr lang="zh-CN" altLang="en-US" sz="2000" dirty="0"/>
          </a:p>
        </p:txBody>
      </p:sp>
      <p:sp>
        <p:nvSpPr>
          <p:cNvPr id="37" name="文本框 36">
            <a:extLst>
              <a:ext uri="{FF2B5EF4-FFF2-40B4-BE49-F238E27FC236}">
                <a16:creationId xmlns:a16="http://schemas.microsoft.com/office/drawing/2014/main" id="{600351E5-54EE-6803-9D5E-00330BF96144}"/>
              </a:ext>
            </a:extLst>
          </p:cNvPr>
          <p:cNvSpPr txBox="1"/>
          <p:nvPr/>
        </p:nvSpPr>
        <p:spPr>
          <a:xfrm>
            <a:off x="1513316" y="5600747"/>
            <a:ext cx="3565886" cy="400110"/>
          </a:xfrm>
          <a:prstGeom prst="rect">
            <a:avLst/>
          </a:prstGeom>
          <a:noFill/>
        </p:spPr>
        <p:txBody>
          <a:bodyPr wrap="square">
            <a:spAutoFit/>
          </a:bodyPr>
          <a:lstStyle/>
          <a:p>
            <a:r>
              <a:rPr lang="en-US" altLang="zh-CN" sz="2000" dirty="0"/>
              <a:t>test_with_label.txt</a:t>
            </a:r>
            <a:endParaRPr lang="zh-CN" altLang="en-US" sz="2000" dirty="0"/>
          </a:p>
        </p:txBody>
      </p:sp>
    </p:spTree>
    <p:extLst>
      <p:ext uri="{BB962C8B-B14F-4D97-AF65-F5344CB8AC3E}">
        <p14:creationId xmlns:p14="http://schemas.microsoft.com/office/powerpoint/2010/main" val="3312566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2150B81-A023-4A47-8311-7210DC35347B}"/>
              </a:ext>
            </a:extLst>
          </p:cNvPr>
          <p:cNvSpPr txBox="1"/>
          <p:nvPr/>
        </p:nvSpPr>
        <p:spPr>
          <a:xfrm>
            <a:off x="304093" y="2813447"/>
            <a:ext cx="11583813" cy="1231106"/>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8000" b="1" dirty="0">
                <a:solidFill>
                  <a:schemeClr val="accent1">
                    <a:lumMod val="75000"/>
                    <a:lumOff val="25000"/>
                  </a:schemeClr>
                </a:solidFill>
                <a:latin typeface="思源黑体 CN Bold" panose="020B0800000000000000" pitchFamily="34" charset="-122"/>
                <a:ea typeface="思源黑体 CN Bold" panose="020B0800000000000000" pitchFamily="34" charset="-122"/>
                <a:cs typeface="阿里巴巴普惠体 B" panose="00020600040101010101" pitchFamily="18" charset="-122"/>
                <a:sym typeface="思源黑体 CN Bold" panose="020B0800000000000000" pitchFamily="34" charset="-122"/>
              </a:rPr>
              <a:t>Thank you for listening</a:t>
            </a:r>
            <a:endParaRPr kumimoji="1" lang="zh-CN" altLang="en-US" sz="8000" b="1" dirty="0">
              <a:solidFill>
                <a:schemeClr val="accent1">
                  <a:lumMod val="75000"/>
                  <a:lumOff val="25000"/>
                </a:schemeClr>
              </a:solidFill>
              <a:latin typeface="思源黑体 CN Bold" panose="020B0800000000000000" pitchFamily="34" charset="-122"/>
              <a:ea typeface="思源黑体 CN Bold" panose="020B0800000000000000" pitchFamily="34" charset="-122"/>
              <a:cs typeface="阿里巴巴普惠体 B" panose="00020600040101010101" pitchFamily="18" charset="-122"/>
              <a:sym typeface="思源黑体 CN Bold" panose="020B0800000000000000" pitchFamily="34" charset="-122"/>
            </a:endParaRPr>
          </a:p>
        </p:txBody>
      </p:sp>
    </p:spTree>
    <p:extLst>
      <p:ext uri="{BB962C8B-B14F-4D97-AF65-F5344CB8AC3E}">
        <p14:creationId xmlns:p14="http://schemas.microsoft.com/office/powerpoint/2010/main" val="1054160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4C1FB704-12F7-4041-8C33-492AC6ADDC70}"/>
              </a:ext>
            </a:extLst>
          </p:cNvPr>
          <p:cNvSpPr>
            <a:spLocks noChangeAspect="1"/>
          </p:cNvSpPr>
          <p:nvPr/>
        </p:nvSpPr>
        <p:spPr>
          <a:xfrm>
            <a:off x="0" y="0"/>
            <a:ext cx="12192000" cy="6858000"/>
          </a:xfrm>
          <a:prstGeom prst="rect">
            <a:avLst/>
          </a:prstGeom>
          <a:blipFill dpi="0" rotWithShape="1">
            <a:blip r:embed="rId3"/>
            <a:srcRect/>
            <a:stretch>
              <a:fillRect t="-3790" b="-19174"/>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spAutoFit/>
          </a:bodyP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41" name="矩形 40">
            <a:extLst>
              <a:ext uri="{FF2B5EF4-FFF2-40B4-BE49-F238E27FC236}">
                <a16:creationId xmlns:a16="http://schemas.microsoft.com/office/drawing/2014/main" id="{6597DF54-028B-419B-AF5F-BD094260DD39}"/>
              </a:ext>
            </a:extLst>
          </p:cNvPr>
          <p:cNvSpPr/>
          <p:nvPr/>
        </p:nvSpPr>
        <p:spPr>
          <a:xfrm>
            <a:off x="-121920" y="-106680"/>
            <a:ext cx="12313920" cy="740664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18" name="矩形 17"/>
          <p:cNvSpPr/>
          <p:nvPr/>
        </p:nvSpPr>
        <p:spPr>
          <a:xfrm>
            <a:off x="3668685" y="0"/>
            <a:ext cx="8523316" cy="6951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 name="文本框 1"/>
          <p:cNvSpPr txBox="1"/>
          <p:nvPr/>
        </p:nvSpPr>
        <p:spPr>
          <a:xfrm>
            <a:off x="1448363" y="1951481"/>
            <a:ext cx="1415772" cy="2851102"/>
          </a:xfrm>
          <a:prstGeom prst="rect">
            <a:avLst/>
          </a:prstGeom>
          <a:noFill/>
        </p:spPr>
        <p:txBody>
          <a:bodyPr vert="eaVert"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目</a:t>
            </a:r>
            <a:r>
              <a:rPr kumimoji="1" lang="en-US" altLang="zh-CN" sz="80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1" lang="zh-CN" altLang="en-US" sz="80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录</a:t>
            </a:r>
          </a:p>
        </p:txBody>
      </p:sp>
      <p:sp>
        <p:nvSpPr>
          <p:cNvPr id="3" name="任意多边形: 形状 2"/>
          <p:cNvSpPr/>
          <p:nvPr/>
        </p:nvSpPr>
        <p:spPr>
          <a:xfrm>
            <a:off x="1292575" y="1645609"/>
            <a:ext cx="1716528" cy="3575433"/>
          </a:xfrm>
          <a:custGeom>
            <a:avLst/>
            <a:gdLst>
              <a:gd name="connsiteX0" fmla="*/ 0 w 1716528"/>
              <a:gd name="connsiteY0" fmla="*/ 0 h 3021106"/>
              <a:gd name="connsiteX1" fmla="*/ 1716528 w 1716528"/>
              <a:gd name="connsiteY1" fmla="*/ 0 h 3021106"/>
              <a:gd name="connsiteX2" fmla="*/ 1716528 w 1716528"/>
              <a:gd name="connsiteY2" fmla="*/ 1030941 h 3021106"/>
              <a:gd name="connsiteX3" fmla="*/ 1377809 w 1716528"/>
              <a:gd name="connsiteY3" fmla="*/ 1030941 h 3021106"/>
              <a:gd name="connsiteX4" fmla="*/ 1377809 w 1716528"/>
              <a:gd name="connsiteY4" fmla="*/ 1990166 h 3021106"/>
              <a:gd name="connsiteX5" fmla="*/ 1716528 w 1716528"/>
              <a:gd name="connsiteY5" fmla="*/ 1990166 h 3021106"/>
              <a:gd name="connsiteX6" fmla="*/ 1716528 w 1716528"/>
              <a:gd name="connsiteY6" fmla="*/ 3021106 h 3021106"/>
              <a:gd name="connsiteX7" fmla="*/ 0 w 1716528"/>
              <a:gd name="connsiteY7" fmla="*/ 3021106 h 3021106"/>
              <a:gd name="connsiteX0-1" fmla="*/ 1377809 w 1716528"/>
              <a:gd name="connsiteY0-2" fmla="*/ 1030941 h 3021106"/>
              <a:gd name="connsiteX1-3" fmla="*/ 1377809 w 1716528"/>
              <a:gd name="connsiteY1-4" fmla="*/ 1990166 h 3021106"/>
              <a:gd name="connsiteX2-5" fmla="*/ 1716528 w 1716528"/>
              <a:gd name="connsiteY2-6" fmla="*/ 1990166 h 3021106"/>
              <a:gd name="connsiteX3-7" fmla="*/ 1716528 w 1716528"/>
              <a:gd name="connsiteY3-8" fmla="*/ 3021106 h 3021106"/>
              <a:gd name="connsiteX4-9" fmla="*/ 0 w 1716528"/>
              <a:gd name="connsiteY4-10" fmla="*/ 3021106 h 3021106"/>
              <a:gd name="connsiteX5-11" fmla="*/ 0 w 1716528"/>
              <a:gd name="connsiteY5-12" fmla="*/ 0 h 3021106"/>
              <a:gd name="connsiteX6-13" fmla="*/ 1716528 w 1716528"/>
              <a:gd name="connsiteY6-14" fmla="*/ 0 h 3021106"/>
              <a:gd name="connsiteX7-15" fmla="*/ 1716528 w 1716528"/>
              <a:gd name="connsiteY7-16" fmla="*/ 1030941 h 3021106"/>
              <a:gd name="connsiteX8" fmla="*/ 1469249 w 1716528"/>
              <a:gd name="connsiteY8" fmla="*/ 1122381 h 3021106"/>
              <a:gd name="connsiteX0-17" fmla="*/ 1377809 w 1716528"/>
              <a:gd name="connsiteY0-18" fmla="*/ 1030941 h 3021106"/>
              <a:gd name="connsiteX1-19" fmla="*/ 1377809 w 1716528"/>
              <a:gd name="connsiteY1-20" fmla="*/ 1990166 h 3021106"/>
              <a:gd name="connsiteX2-21" fmla="*/ 1716528 w 1716528"/>
              <a:gd name="connsiteY2-22" fmla="*/ 1990166 h 3021106"/>
              <a:gd name="connsiteX3-23" fmla="*/ 1716528 w 1716528"/>
              <a:gd name="connsiteY3-24" fmla="*/ 3021106 h 3021106"/>
              <a:gd name="connsiteX4-25" fmla="*/ 0 w 1716528"/>
              <a:gd name="connsiteY4-26" fmla="*/ 3021106 h 3021106"/>
              <a:gd name="connsiteX5-27" fmla="*/ 0 w 1716528"/>
              <a:gd name="connsiteY5-28" fmla="*/ 0 h 3021106"/>
              <a:gd name="connsiteX6-29" fmla="*/ 1716528 w 1716528"/>
              <a:gd name="connsiteY6-30" fmla="*/ 0 h 3021106"/>
              <a:gd name="connsiteX7-31" fmla="*/ 1716528 w 1716528"/>
              <a:gd name="connsiteY7-32" fmla="*/ 1030941 h 3021106"/>
              <a:gd name="connsiteX0-33" fmla="*/ 1377809 w 1716528"/>
              <a:gd name="connsiteY0-34" fmla="*/ 1030941 h 3021106"/>
              <a:gd name="connsiteX1-35" fmla="*/ 1377809 w 1716528"/>
              <a:gd name="connsiteY1-36" fmla="*/ 1990166 h 3021106"/>
              <a:gd name="connsiteX2-37" fmla="*/ 1716528 w 1716528"/>
              <a:gd name="connsiteY2-38" fmla="*/ 1990166 h 3021106"/>
              <a:gd name="connsiteX3-39" fmla="*/ 1716528 w 1716528"/>
              <a:gd name="connsiteY3-40" fmla="*/ 3021106 h 3021106"/>
              <a:gd name="connsiteX4-41" fmla="*/ 0 w 1716528"/>
              <a:gd name="connsiteY4-42" fmla="*/ 3021106 h 3021106"/>
              <a:gd name="connsiteX5-43" fmla="*/ 0 w 1716528"/>
              <a:gd name="connsiteY5-44" fmla="*/ 0 h 3021106"/>
              <a:gd name="connsiteX6-45" fmla="*/ 1716528 w 1716528"/>
              <a:gd name="connsiteY6-46" fmla="*/ 0 h 3021106"/>
              <a:gd name="connsiteX7-47" fmla="*/ 1716528 w 1716528"/>
              <a:gd name="connsiteY7-48" fmla="*/ 1030941 h 3021106"/>
              <a:gd name="connsiteX8-49" fmla="*/ 1377809 w 1716528"/>
              <a:gd name="connsiteY8-50" fmla="*/ 1030941 h 3021106"/>
              <a:gd name="connsiteX0-51" fmla="*/ 1377809 w 1716528"/>
              <a:gd name="connsiteY0-52" fmla="*/ 1030941 h 3021106"/>
              <a:gd name="connsiteX1-53" fmla="*/ 1377809 w 1716528"/>
              <a:gd name="connsiteY1-54" fmla="*/ 1990166 h 3021106"/>
              <a:gd name="connsiteX2-55" fmla="*/ 1716528 w 1716528"/>
              <a:gd name="connsiteY2-56" fmla="*/ 1990166 h 3021106"/>
              <a:gd name="connsiteX3-57" fmla="*/ 1716528 w 1716528"/>
              <a:gd name="connsiteY3-58" fmla="*/ 3021106 h 3021106"/>
              <a:gd name="connsiteX4-59" fmla="*/ 0 w 1716528"/>
              <a:gd name="connsiteY4-60" fmla="*/ 3021106 h 3021106"/>
              <a:gd name="connsiteX5-61" fmla="*/ 0 w 1716528"/>
              <a:gd name="connsiteY5-62" fmla="*/ 0 h 3021106"/>
              <a:gd name="connsiteX6-63" fmla="*/ 1716528 w 1716528"/>
              <a:gd name="connsiteY6-64" fmla="*/ 0 h 3021106"/>
              <a:gd name="connsiteX7-65" fmla="*/ 1716528 w 1716528"/>
              <a:gd name="connsiteY7-66" fmla="*/ 1030941 h 3021106"/>
              <a:gd name="connsiteX8-67" fmla="*/ 1469249 w 1716528"/>
              <a:gd name="connsiteY8-68" fmla="*/ 1122381 h 3021106"/>
              <a:gd name="connsiteX0-69" fmla="*/ 1377809 w 1716528"/>
              <a:gd name="connsiteY0-70" fmla="*/ 1030941 h 3021106"/>
              <a:gd name="connsiteX1-71" fmla="*/ 1377809 w 1716528"/>
              <a:gd name="connsiteY1-72" fmla="*/ 1990166 h 3021106"/>
              <a:gd name="connsiteX2-73" fmla="*/ 1716528 w 1716528"/>
              <a:gd name="connsiteY2-74" fmla="*/ 1990166 h 3021106"/>
              <a:gd name="connsiteX3-75" fmla="*/ 1716528 w 1716528"/>
              <a:gd name="connsiteY3-76" fmla="*/ 3021106 h 3021106"/>
              <a:gd name="connsiteX4-77" fmla="*/ 0 w 1716528"/>
              <a:gd name="connsiteY4-78" fmla="*/ 3021106 h 3021106"/>
              <a:gd name="connsiteX5-79" fmla="*/ 0 w 1716528"/>
              <a:gd name="connsiteY5-80" fmla="*/ 0 h 3021106"/>
              <a:gd name="connsiteX6-81" fmla="*/ 1716528 w 1716528"/>
              <a:gd name="connsiteY6-82" fmla="*/ 0 h 3021106"/>
              <a:gd name="connsiteX7-83" fmla="*/ 1716528 w 1716528"/>
              <a:gd name="connsiteY7-84" fmla="*/ 1030941 h 3021106"/>
              <a:gd name="connsiteX0-85" fmla="*/ 1377809 w 1716528"/>
              <a:gd name="connsiteY0-86" fmla="*/ 1990166 h 3021106"/>
              <a:gd name="connsiteX1-87" fmla="*/ 1716528 w 1716528"/>
              <a:gd name="connsiteY1-88" fmla="*/ 1990166 h 3021106"/>
              <a:gd name="connsiteX2-89" fmla="*/ 1716528 w 1716528"/>
              <a:gd name="connsiteY2-90" fmla="*/ 3021106 h 3021106"/>
              <a:gd name="connsiteX3-91" fmla="*/ 0 w 1716528"/>
              <a:gd name="connsiteY3-92" fmla="*/ 3021106 h 3021106"/>
              <a:gd name="connsiteX4-93" fmla="*/ 0 w 1716528"/>
              <a:gd name="connsiteY4-94" fmla="*/ 0 h 3021106"/>
              <a:gd name="connsiteX5-95" fmla="*/ 1716528 w 1716528"/>
              <a:gd name="connsiteY5-96" fmla="*/ 0 h 3021106"/>
              <a:gd name="connsiteX6-97" fmla="*/ 1716528 w 1716528"/>
              <a:gd name="connsiteY6-98" fmla="*/ 1030941 h 3021106"/>
              <a:gd name="connsiteX0-99" fmla="*/ 1716528 w 1716528"/>
              <a:gd name="connsiteY0-100" fmla="*/ 1990166 h 3021106"/>
              <a:gd name="connsiteX1-101" fmla="*/ 1716528 w 1716528"/>
              <a:gd name="connsiteY1-102" fmla="*/ 3021106 h 3021106"/>
              <a:gd name="connsiteX2-103" fmla="*/ 0 w 1716528"/>
              <a:gd name="connsiteY2-104" fmla="*/ 3021106 h 3021106"/>
              <a:gd name="connsiteX3-105" fmla="*/ 0 w 1716528"/>
              <a:gd name="connsiteY3-106" fmla="*/ 0 h 3021106"/>
              <a:gd name="connsiteX4-107" fmla="*/ 1716528 w 1716528"/>
              <a:gd name="connsiteY4-108" fmla="*/ 0 h 3021106"/>
              <a:gd name="connsiteX5-109" fmla="*/ 1716528 w 1716528"/>
              <a:gd name="connsiteY5-110" fmla="*/ 1030941 h 3021106"/>
              <a:gd name="connsiteX0-111" fmla="*/ 1716528 w 1716528"/>
              <a:gd name="connsiteY0-112" fmla="*/ 1990166 h 3021106"/>
              <a:gd name="connsiteX1-113" fmla="*/ 1716528 w 1716528"/>
              <a:gd name="connsiteY1-114" fmla="*/ 3021106 h 3021106"/>
              <a:gd name="connsiteX2-115" fmla="*/ 0 w 1716528"/>
              <a:gd name="connsiteY2-116" fmla="*/ 3021106 h 3021106"/>
              <a:gd name="connsiteX3-117" fmla="*/ 0 w 1716528"/>
              <a:gd name="connsiteY3-118" fmla="*/ 0 h 3021106"/>
              <a:gd name="connsiteX4-119" fmla="*/ 1716528 w 1716528"/>
              <a:gd name="connsiteY4-120" fmla="*/ 0 h 3021106"/>
              <a:gd name="connsiteX5-121" fmla="*/ 1707563 w 1716528"/>
              <a:gd name="connsiteY5-122" fmla="*/ 1273335 h 3021106"/>
              <a:gd name="connsiteX0-123" fmla="*/ 1716528 w 1716528"/>
              <a:gd name="connsiteY0-124" fmla="*/ 1990166 h 3021106"/>
              <a:gd name="connsiteX1-125" fmla="*/ 1716528 w 1716528"/>
              <a:gd name="connsiteY1-126" fmla="*/ 3021106 h 3021106"/>
              <a:gd name="connsiteX2-127" fmla="*/ 0 w 1716528"/>
              <a:gd name="connsiteY2-128" fmla="*/ 3021106 h 3021106"/>
              <a:gd name="connsiteX3-129" fmla="*/ 0 w 1716528"/>
              <a:gd name="connsiteY3-130" fmla="*/ 0 h 3021106"/>
              <a:gd name="connsiteX4-131" fmla="*/ 1716528 w 1716528"/>
              <a:gd name="connsiteY4-132" fmla="*/ 0 h 3021106"/>
              <a:gd name="connsiteX5-133" fmla="*/ 1707563 w 1716528"/>
              <a:gd name="connsiteY5-134" fmla="*/ 1280910 h 3021106"/>
              <a:gd name="connsiteX0-135" fmla="*/ 1716528 w 1716528"/>
              <a:gd name="connsiteY0-136" fmla="*/ 1762920 h 3021106"/>
              <a:gd name="connsiteX1-137" fmla="*/ 1716528 w 1716528"/>
              <a:gd name="connsiteY1-138" fmla="*/ 3021106 h 3021106"/>
              <a:gd name="connsiteX2-139" fmla="*/ 0 w 1716528"/>
              <a:gd name="connsiteY2-140" fmla="*/ 3021106 h 3021106"/>
              <a:gd name="connsiteX3-141" fmla="*/ 0 w 1716528"/>
              <a:gd name="connsiteY3-142" fmla="*/ 0 h 3021106"/>
              <a:gd name="connsiteX4-143" fmla="*/ 1716528 w 1716528"/>
              <a:gd name="connsiteY4-144" fmla="*/ 0 h 3021106"/>
              <a:gd name="connsiteX5-145" fmla="*/ 1707563 w 1716528"/>
              <a:gd name="connsiteY5-146" fmla="*/ 1280910 h 30211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16528" h="3021106">
                <a:moveTo>
                  <a:pt x="1716528" y="1762920"/>
                </a:moveTo>
                <a:lnTo>
                  <a:pt x="1716528" y="3021106"/>
                </a:lnTo>
                <a:lnTo>
                  <a:pt x="0" y="3021106"/>
                </a:lnTo>
                <a:lnTo>
                  <a:pt x="0" y="0"/>
                </a:lnTo>
                <a:lnTo>
                  <a:pt x="1716528" y="0"/>
                </a:lnTo>
                <a:cubicBezTo>
                  <a:pt x="1713540" y="424445"/>
                  <a:pt x="1710551" y="856465"/>
                  <a:pt x="1707563" y="1280910"/>
                </a:cubicBezTo>
              </a:path>
            </a:pathLst>
          </a:custGeom>
          <a:ln w="635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4" name="文本框 3"/>
          <p:cNvSpPr txBox="1"/>
          <p:nvPr/>
        </p:nvSpPr>
        <p:spPr>
          <a:xfrm>
            <a:off x="1600421" y="3279436"/>
            <a:ext cx="1839383"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CONTENTS</a:t>
            </a:r>
            <a:endParaRPr kumimoji="1" lang="zh-CN" altLang="en-US" sz="14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7" name="文本框 6"/>
          <p:cNvSpPr txBox="1"/>
          <p:nvPr/>
        </p:nvSpPr>
        <p:spPr>
          <a:xfrm>
            <a:off x="4666212" y="302359"/>
            <a:ext cx="7265324" cy="61247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marR="0" lvl="0" indent="-514350" algn="l" defTabSz="914400" rtl="0" eaLnBrk="1" fontAlgn="auto" latinLnBrk="0" hangingPunct="1">
              <a:lnSpc>
                <a:spcPct val="100000"/>
              </a:lnSpc>
              <a:spcBef>
                <a:spcPts val="0"/>
              </a:spcBef>
              <a:spcAft>
                <a:spcPts val="0"/>
              </a:spcAft>
              <a:buClrTx/>
              <a:buSzTx/>
              <a:buFontTx/>
              <a:buAutoNum type="arabicParenR"/>
              <a:tabLst/>
              <a:defRPr/>
            </a:pP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任务介绍</a:t>
            </a:r>
          </a:p>
          <a:p>
            <a:pPr marR="0" lvl="0" algn="l" defTabSz="914400" rtl="0" eaLnBrk="1" fontAlgn="auto" latinLnBrk="0" hangingPunct="1">
              <a:lnSpc>
                <a:spcPct val="100000"/>
              </a:lnSpc>
              <a:spcBef>
                <a:spcPts val="0"/>
              </a:spcBef>
              <a:spcAft>
                <a:spcPts val="0"/>
              </a:spcAft>
              <a:buClrTx/>
              <a:buSzTx/>
              <a:tabLst/>
              <a:defRPr/>
            </a:pPr>
            <a:endPar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2) </a:t>
            </a: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数据集描述</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3) </a:t>
            </a: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数据处理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4) </a:t>
            </a: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模型分析</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5) </a:t>
            </a: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损失函数分析</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6) </a:t>
            </a: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模型训练时的优化技术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7) </a:t>
            </a:r>
            <a:r>
              <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实验结果分析与总结</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5DC6FFC-DDF9-AE97-A40E-8B76013E1AB0}"/>
              </a:ext>
            </a:extLst>
          </p:cNvPr>
          <p:cNvPicPr>
            <a:picLocks noChangeAspect="1"/>
          </p:cNvPicPr>
          <p:nvPr/>
        </p:nvPicPr>
        <p:blipFill rotWithShape="1">
          <a:blip r:embed="rId2"/>
          <a:srcRect l="2905" t="8104" r="2685" b="63988"/>
          <a:stretch/>
        </p:blipFill>
        <p:spPr>
          <a:xfrm>
            <a:off x="304798" y="1162044"/>
            <a:ext cx="5552902" cy="1953632"/>
          </a:xfrm>
          <a:prstGeom prst="rect">
            <a:avLst/>
          </a:prstGeom>
        </p:spPr>
      </p:pic>
      <p:pic>
        <p:nvPicPr>
          <p:cNvPr id="3" name="图片 2">
            <a:extLst>
              <a:ext uri="{FF2B5EF4-FFF2-40B4-BE49-F238E27FC236}">
                <a16:creationId xmlns:a16="http://schemas.microsoft.com/office/drawing/2014/main" id="{E9221CD2-F77C-B4FE-F0A7-1838F4FC2EE0}"/>
              </a:ext>
            </a:extLst>
          </p:cNvPr>
          <p:cNvPicPr>
            <a:picLocks noChangeAspect="1"/>
          </p:cNvPicPr>
          <p:nvPr/>
        </p:nvPicPr>
        <p:blipFill>
          <a:blip r:embed="rId3"/>
          <a:stretch>
            <a:fillRect/>
          </a:stretch>
        </p:blipFill>
        <p:spPr>
          <a:xfrm>
            <a:off x="304798" y="3115676"/>
            <a:ext cx="5552902" cy="2886318"/>
          </a:xfrm>
          <a:prstGeom prst="rect">
            <a:avLst/>
          </a:prstGeom>
        </p:spPr>
      </p:pic>
      <p:sp>
        <p:nvSpPr>
          <p:cNvPr id="6" name="文本框 5">
            <a:extLst>
              <a:ext uri="{FF2B5EF4-FFF2-40B4-BE49-F238E27FC236}">
                <a16:creationId xmlns:a16="http://schemas.microsoft.com/office/drawing/2014/main" id="{89C170E1-46FB-6CD2-59E8-46FC7A346150}"/>
              </a:ext>
            </a:extLst>
          </p:cNvPr>
          <p:cNvSpPr txBox="1"/>
          <p:nvPr/>
        </p:nvSpPr>
        <p:spPr>
          <a:xfrm>
            <a:off x="6029499" y="1058887"/>
            <a:ext cx="6068289" cy="5324535"/>
          </a:xfrm>
          <a:prstGeom prst="rect">
            <a:avLst/>
          </a:prstGeom>
          <a:noFill/>
        </p:spPr>
        <p:txBody>
          <a:bodyPr wrap="square">
            <a:spAutoFit/>
          </a:bodyPr>
          <a:lstStyle/>
          <a:p>
            <a:r>
              <a:rPr lang="zh-CN" altLang="en-US" sz="2000" b="1" dirty="0"/>
              <a:t>       </a:t>
            </a:r>
            <a:r>
              <a:rPr lang="zh-CN" altLang="en-US" sz="2000" dirty="0"/>
              <a:t>情感标签中的</a:t>
            </a:r>
            <a:r>
              <a:rPr lang="en-US" altLang="zh-CN" sz="2000" dirty="0"/>
              <a:t>T</a:t>
            </a:r>
            <a:r>
              <a:rPr lang="zh-CN" altLang="en-US" sz="2000" dirty="0"/>
              <a:t>、</a:t>
            </a:r>
            <a:r>
              <a:rPr lang="en-US" altLang="zh-CN" sz="2000" dirty="0"/>
              <a:t>I</a:t>
            </a:r>
            <a:r>
              <a:rPr lang="zh-CN" altLang="en-US" sz="2000" dirty="0"/>
              <a:t>分别表示文本、图像单模态情感标签，</a:t>
            </a:r>
            <a:r>
              <a:rPr lang="en-US" altLang="zh-CN" sz="2000" dirty="0"/>
              <a:t>M</a:t>
            </a:r>
            <a:r>
              <a:rPr lang="zh-CN" altLang="en-US" sz="2000" dirty="0"/>
              <a:t>表示多模态情感标签。</a:t>
            </a:r>
          </a:p>
          <a:p>
            <a:r>
              <a:rPr lang="zh-CN" altLang="en-US" sz="2000" dirty="0"/>
              <a:t>       例子</a:t>
            </a:r>
            <a:r>
              <a:rPr lang="en-US" altLang="zh-CN" sz="2000" dirty="0"/>
              <a:t>A</a:t>
            </a:r>
            <a:r>
              <a:rPr lang="zh-CN" altLang="en-US" sz="2000" dirty="0"/>
              <a:t>中，文本中的“</a:t>
            </a:r>
            <a:r>
              <a:rPr lang="en-US" altLang="zh-CN" sz="2000" dirty="0"/>
              <a:t>optimism”</a:t>
            </a:r>
            <a:r>
              <a:rPr lang="zh-CN" altLang="en-US" sz="2000" dirty="0"/>
              <a:t>、“</a:t>
            </a:r>
            <a:r>
              <a:rPr lang="en-US" altLang="zh-CN" sz="2000" dirty="0"/>
              <a:t>cherishing”</a:t>
            </a:r>
            <a:r>
              <a:rPr lang="zh-CN" altLang="en-US" sz="2000" dirty="0"/>
              <a:t> 体现了明显的积极情感倾向，对应图片中的美丽景色和人物体现了积极的情感倾向， 该组例子的文本和图片的情感一致，相互验证。</a:t>
            </a:r>
            <a:endParaRPr lang="en-US" altLang="zh-CN" sz="2000" dirty="0"/>
          </a:p>
          <a:p>
            <a:r>
              <a:rPr lang="zh-CN" altLang="en-US" sz="2000" dirty="0"/>
              <a:t>       例子</a:t>
            </a:r>
            <a:r>
              <a:rPr lang="en-US" altLang="zh-CN" sz="2000" dirty="0"/>
              <a:t>B</a:t>
            </a:r>
            <a:r>
              <a:rPr lang="zh-CN" altLang="en-US" sz="2000" dirty="0"/>
              <a:t>中，如果仅观察文本的情感，并没有体现情感倾向，如果独立的观察图片，其中的雨夜场景、狭窄的道路、黑暗的色调都给人消极的观感，该组例子的文本为中立而图片情感为消极，整体的多模态情感为消极，每个模态的数据都对事物的部分做了解释与描述，这也体现了多模态数据的互补性。</a:t>
            </a:r>
          </a:p>
          <a:p>
            <a:r>
              <a:rPr lang="zh-CN" altLang="en-US" sz="2000" dirty="0"/>
              <a:t>       例子</a:t>
            </a:r>
            <a:r>
              <a:rPr lang="en-US" altLang="zh-CN" sz="2000" dirty="0"/>
              <a:t>C</a:t>
            </a:r>
            <a:r>
              <a:rPr lang="zh-CN" altLang="en-US" sz="2000" dirty="0"/>
              <a:t>中，文本的”</a:t>
            </a:r>
            <a:r>
              <a:rPr lang="en-US" altLang="zh-CN" sz="2000" dirty="0"/>
              <a:t>Ecstatic”</a:t>
            </a:r>
            <a:r>
              <a:rPr lang="zh-CN" altLang="en-US" sz="2000" dirty="0"/>
              <a:t>体现了积极的情感，但是如果仅观察图片，并不能判定图片的情感倾向，该组例子的图文情感不一致， 文本为积极图片为中立，整体情感为积极， 也可以体现两种模态的互补性。</a:t>
            </a:r>
          </a:p>
          <a:p>
            <a:endParaRPr lang="zh-CN" altLang="en-US" sz="2000" b="1" dirty="0"/>
          </a:p>
        </p:txBody>
      </p:sp>
    </p:spTree>
    <p:extLst>
      <p:ext uri="{BB962C8B-B14F-4D97-AF65-F5344CB8AC3E}">
        <p14:creationId xmlns:p14="http://schemas.microsoft.com/office/powerpoint/2010/main" val="3422051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C988A-3C17-4930-7449-9C968D80FFBE}"/>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B8446538-07E5-30E5-0061-D21AE896D6AD}"/>
              </a:ext>
            </a:extLst>
          </p:cNvPr>
          <p:cNvSpPr txBox="1"/>
          <p:nvPr/>
        </p:nvSpPr>
        <p:spPr>
          <a:xfrm>
            <a:off x="679738" y="1122232"/>
            <a:ext cx="9810924" cy="28623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zh-CN" altLang="en-US" sz="2000" b="0" i="0" dirty="0">
                <a:solidFill>
                  <a:srgbClr val="333333"/>
                </a:solidFill>
                <a:effectLst/>
                <a:latin typeface="-apple-system"/>
              </a:rPr>
              <a:t>该任务旨在实现依据文本与图像的多模态特征来预测情感倾向（积极</a:t>
            </a:r>
            <a:r>
              <a:rPr lang="en-US" altLang="zh-CN" sz="2000" b="0" i="0" dirty="0">
                <a:solidFill>
                  <a:srgbClr val="333333"/>
                </a:solidFill>
                <a:effectLst/>
                <a:latin typeface="-apple-system"/>
              </a:rPr>
              <a:t>/</a:t>
            </a:r>
            <a:r>
              <a:rPr lang="zh-CN" altLang="en-US" sz="2000" b="0" i="0" dirty="0">
                <a:solidFill>
                  <a:srgbClr val="333333"/>
                </a:solidFill>
                <a:effectLst/>
                <a:latin typeface="-apple-system"/>
              </a:rPr>
              <a:t>消极</a:t>
            </a:r>
            <a:r>
              <a:rPr lang="en-US" altLang="zh-CN" sz="2000" b="0" i="0" dirty="0">
                <a:solidFill>
                  <a:srgbClr val="333333"/>
                </a:solidFill>
                <a:effectLst/>
                <a:latin typeface="-apple-system"/>
              </a:rPr>
              <a:t>/</a:t>
            </a:r>
            <a:r>
              <a:rPr lang="zh-CN" altLang="en-US" sz="2000" b="0" i="0" dirty="0">
                <a:solidFill>
                  <a:srgbClr val="333333"/>
                </a:solidFill>
                <a:effectLst/>
                <a:latin typeface="-apple-system"/>
              </a:rPr>
              <a:t>中性），是一个典型的分类任务。</a:t>
            </a:r>
            <a:endParaRPr lang="en-US" altLang="zh-CN" sz="2000" b="0" i="0" dirty="0">
              <a:solidFill>
                <a:srgbClr val="333333"/>
              </a:solidFill>
              <a:effectLst/>
              <a:latin typeface="-apple-system"/>
            </a:endParaRPr>
          </a:p>
          <a:p>
            <a:pPr algn="l">
              <a:buNone/>
            </a:pPr>
            <a:endParaRPr lang="zh-CN" altLang="en-US" sz="2000" b="0" i="0" dirty="0">
              <a:solidFill>
                <a:srgbClr val="333333"/>
              </a:solidFill>
              <a:effectLst/>
              <a:latin typeface="-apple-system"/>
            </a:endParaRPr>
          </a:p>
          <a:p>
            <a:pPr algn="l">
              <a:buNone/>
            </a:pPr>
            <a:r>
              <a:rPr lang="zh-CN" altLang="en-US" sz="2000" b="0" i="0" dirty="0">
                <a:solidFill>
                  <a:srgbClr val="333333"/>
                </a:solidFill>
                <a:effectLst/>
                <a:latin typeface="-apple-system"/>
              </a:rPr>
              <a:t>实现该任务的关键在于：</a:t>
            </a:r>
            <a:endParaRPr lang="en-US" altLang="zh-CN" sz="2000" b="0" i="0" dirty="0">
              <a:solidFill>
                <a:srgbClr val="333333"/>
              </a:solidFill>
              <a:effectLst/>
              <a:latin typeface="-apple-system"/>
            </a:endParaRPr>
          </a:p>
          <a:p>
            <a:pPr algn="l">
              <a:buNone/>
            </a:pPr>
            <a:endParaRPr lang="zh-CN" altLang="en-US" sz="2000" b="0" i="0" dirty="0">
              <a:solidFill>
                <a:srgbClr val="333333"/>
              </a:solidFill>
              <a:effectLst/>
              <a:latin typeface="-apple-system"/>
            </a:endParaRPr>
          </a:p>
          <a:p>
            <a:pPr algn="l"/>
            <a:r>
              <a:rPr lang="en-US" altLang="zh-CN" sz="2000" b="0" i="0" dirty="0">
                <a:solidFill>
                  <a:srgbClr val="333333"/>
                </a:solidFill>
                <a:effectLst/>
                <a:latin typeface="+mn-ea"/>
              </a:rPr>
              <a:t>1.</a:t>
            </a:r>
            <a:r>
              <a:rPr lang="zh-CN" altLang="en-US" sz="2000" b="0" i="0" dirty="0">
                <a:solidFill>
                  <a:srgbClr val="333333"/>
                </a:solidFill>
                <a:effectLst/>
                <a:latin typeface="+mn-ea"/>
              </a:rPr>
              <a:t>提取图像与文本的高层语义特征；</a:t>
            </a:r>
          </a:p>
          <a:p>
            <a:pPr algn="l"/>
            <a:r>
              <a:rPr lang="en-US" altLang="zh-CN" sz="2000" b="0" i="0" dirty="0">
                <a:solidFill>
                  <a:srgbClr val="333333"/>
                </a:solidFill>
                <a:effectLst/>
                <a:latin typeface="+mn-ea"/>
              </a:rPr>
              <a:t>2.</a:t>
            </a:r>
            <a:r>
              <a:rPr lang="zh-CN" altLang="en-US" sz="2000" b="0" i="0" dirty="0">
                <a:solidFill>
                  <a:srgbClr val="333333"/>
                </a:solidFill>
                <a:effectLst/>
                <a:latin typeface="+mn-ea"/>
              </a:rPr>
              <a:t>融合跨模态信息以捕捉情感表达的互补性；</a:t>
            </a:r>
          </a:p>
          <a:p>
            <a:pPr algn="l"/>
            <a:r>
              <a:rPr lang="en-US" altLang="zh-CN" sz="2000" b="0" i="0" dirty="0">
                <a:solidFill>
                  <a:srgbClr val="333333"/>
                </a:solidFill>
                <a:effectLst/>
                <a:latin typeface="+mn-ea"/>
              </a:rPr>
              <a:t>3.</a:t>
            </a:r>
            <a:r>
              <a:rPr lang="zh-CN" altLang="en-US" sz="2000" b="0" i="0" dirty="0">
                <a:solidFill>
                  <a:srgbClr val="333333"/>
                </a:solidFill>
                <a:effectLst/>
                <a:latin typeface="+mn-ea"/>
              </a:rPr>
              <a:t>设计有效的分类器以处理多模态特征的联合表示。</a:t>
            </a:r>
          </a:p>
          <a:p>
            <a:pPr algn="l"/>
            <a:r>
              <a:rPr lang="zh-CN" altLang="en-US" sz="2000" b="1" i="0" dirty="0">
                <a:solidFill>
                  <a:srgbClr val="333333"/>
                </a:solidFill>
                <a:effectLst/>
                <a:latin typeface="-apple-system"/>
              </a:rPr>
              <a:t>项目链接</a:t>
            </a:r>
            <a:r>
              <a:rPr lang="en-US" altLang="zh-CN" sz="2000" b="0" i="0" u="none" strike="noStrike" dirty="0">
                <a:solidFill>
                  <a:srgbClr val="1976D2"/>
                </a:solidFill>
                <a:effectLst/>
                <a:latin typeface="+mn-ea"/>
                <a:hlinkClick r:id="rId2"/>
              </a:rPr>
              <a:t>https://aistudio.baidu.com/projectdetail/8890701</a:t>
            </a:r>
            <a:endParaRPr lang="en-US" altLang="zh-CN" sz="2000" b="0" i="0" dirty="0">
              <a:solidFill>
                <a:srgbClr val="333333"/>
              </a:solidFill>
              <a:effectLst/>
              <a:latin typeface="+mn-ea"/>
            </a:endParaRPr>
          </a:p>
        </p:txBody>
      </p:sp>
      <p:sp>
        <p:nvSpPr>
          <p:cNvPr id="2" name="文本框 1">
            <a:extLst>
              <a:ext uri="{FF2B5EF4-FFF2-40B4-BE49-F238E27FC236}">
                <a16:creationId xmlns:a16="http://schemas.microsoft.com/office/drawing/2014/main" id="{0B244CC3-6F07-488E-A524-DB6C39551E79}"/>
              </a:ext>
            </a:extLst>
          </p:cNvPr>
          <p:cNvSpPr txBox="1"/>
          <p:nvPr/>
        </p:nvSpPr>
        <p:spPr>
          <a:xfrm>
            <a:off x="156605" y="69742"/>
            <a:ext cx="162095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任务介绍</a:t>
            </a:r>
          </a:p>
        </p:txBody>
      </p:sp>
      <p:pic>
        <p:nvPicPr>
          <p:cNvPr id="3" name="图片 2">
            <a:extLst>
              <a:ext uri="{FF2B5EF4-FFF2-40B4-BE49-F238E27FC236}">
                <a16:creationId xmlns:a16="http://schemas.microsoft.com/office/drawing/2014/main" id="{6479CCEB-2C55-079A-1ACA-E3C47475214F}"/>
              </a:ext>
            </a:extLst>
          </p:cNvPr>
          <p:cNvPicPr>
            <a:picLocks noChangeAspect="1"/>
          </p:cNvPicPr>
          <p:nvPr/>
        </p:nvPicPr>
        <p:blipFill>
          <a:blip r:embed="rId3"/>
          <a:stretch>
            <a:fillRect/>
          </a:stretch>
        </p:blipFill>
        <p:spPr>
          <a:xfrm>
            <a:off x="679738" y="4435451"/>
            <a:ext cx="10287519" cy="1785253"/>
          </a:xfrm>
          <a:prstGeom prst="rect">
            <a:avLst/>
          </a:prstGeom>
        </p:spPr>
      </p:pic>
    </p:spTree>
    <p:extLst>
      <p:ext uri="{BB962C8B-B14F-4D97-AF65-F5344CB8AC3E}">
        <p14:creationId xmlns:p14="http://schemas.microsoft.com/office/powerpoint/2010/main" val="4217672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C8A00-2F8B-C33E-6213-B676162065C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ECB29B5-4F8C-ED71-B1CF-02C2625C791F}"/>
              </a:ext>
            </a:extLst>
          </p:cNvPr>
          <p:cNvSpPr txBox="1"/>
          <p:nvPr/>
        </p:nvSpPr>
        <p:spPr>
          <a:xfrm>
            <a:off x="156605" y="69742"/>
            <a:ext cx="1980029"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数据集描述</a:t>
            </a:r>
          </a:p>
        </p:txBody>
      </p:sp>
      <p:sp>
        <p:nvSpPr>
          <p:cNvPr id="4" name="文本框 3">
            <a:extLst>
              <a:ext uri="{FF2B5EF4-FFF2-40B4-BE49-F238E27FC236}">
                <a16:creationId xmlns:a16="http://schemas.microsoft.com/office/drawing/2014/main" id="{049E5DD4-3E56-204C-0BF1-0D2CD4EBBBFC}"/>
              </a:ext>
            </a:extLst>
          </p:cNvPr>
          <p:cNvSpPr txBox="1"/>
          <p:nvPr/>
        </p:nvSpPr>
        <p:spPr>
          <a:xfrm>
            <a:off x="369710" y="766732"/>
            <a:ext cx="5076306" cy="5324535"/>
          </a:xfrm>
          <a:prstGeom prst="rect">
            <a:avLst/>
          </a:prstGeom>
          <a:noFill/>
        </p:spPr>
        <p:txBody>
          <a:bodyPr wrap="square">
            <a:spAutoFit/>
          </a:bodyPr>
          <a:lstStyle/>
          <a:p>
            <a:r>
              <a:rPr lang="zh-CN" altLang="en-US" sz="2000" b="1" dirty="0"/>
              <a:t>数据集名称</a:t>
            </a:r>
            <a:r>
              <a:rPr lang="zh-CN" altLang="en-US" sz="2000" dirty="0"/>
              <a:t>：</a:t>
            </a:r>
            <a:r>
              <a:rPr lang="en-US" altLang="zh-CN" sz="2000" dirty="0"/>
              <a:t>MVSA-Single</a:t>
            </a:r>
          </a:p>
          <a:p>
            <a:endParaRPr lang="en-US" altLang="zh-CN" sz="2000" dirty="0"/>
          </a:p>
          <a:p>
            <a:r>
              <a:rPr lang="zh-CN" altLang="en-US" sz="2000" b="1" dirty="0"/>
              <a:t>来源</a:t>
            </a:r>
            <a:r>
              <a:rPr lang="zh-CN" altLang="en-US" sz="2000" dirty="0"/>
              <a:t>：社交媒体平台</a:t>
            </a:r>
            <a:r>
              <a:rPr lang="en-US" altLang="zh-CN" sz="2000" dirty="0"/>
              <a:t>Twitter</a:t>
            </a:r>
          </a:p>
          <a:p>
            <a:endParaRPr lang="en-US" altLang="zh-CN" sz="2000" dirty="0"/>
          </a:p>
          <a:p>
            <a:r>
              <a:rPr lang="zh-CN" altLang="en-US" sz="2000" b="1" dirty="0"/>
              <a:t>刻画目标</a:t>
            </a:r>
            <a:r>
              <a:rPr lang="zh-CN" altLang="en-US" sz="2000" dirty="0"/>
              <a:t>：用户生成内容（</a:t>
            </a:r>
            <a:r>
              <a:rPr lang="en-US" altLang="zh-CN" sz="2000" dirty="0"/>
              <a:t>UGC</a:t>
            </a:r>
            <a:r>
              <a:rPr lang="zh-CN" altLang="en-US" sz="2000" dirty="0"/>
              <a:t>）中的多模态情感表达</a:t>
            </a:r>
          </a:p>
          <a:p>
            <a:endParaRPr lang="zh-CN" altLang="en-US" sz="2000" dirty="0"/>
          </a:p>
          <a:p>
            <a:r>
              <a:rPr lang="zh-CN" altLang="en-US" sz="2000" b="1" dirty="0"/>
              <a:t>数据规模</a:t>
            </a:r>
            <a:r>
              <a:rPr lang="zh-CN" altLang="en-US" sz="2000" dirty="0"/>
              <a:t>：</a:t>
            </a:r>
          </a:p>
          <a:p>
            <a:r>
              <a:rPr lang="zh-CN" altLang="en-US" sz="2000" dirty="0"/>
              <a:t>训练集：</a:t>
            </a:r>
            <a:r>
              <a:rPr lang="en-US" altLang="zh-CN" sz="2000" dirty="0"/>
              <a:t>4000</a:t>
            </a:r>
            <a:r>
              <a:rPr lang="zh-CN" altLang="en-US" sz="2000" dirty="0"/>
              <a:t>个样本</a:t>
            </a:r>
          </a:p>
          <a:p>
            <a:r>
              <a:rPr lang="zh-CN" altLang="en-US" sz="2000" dirty="0"/>
              <a:t>测试集：</a:t>
            </a:r>
            <a:r>
              <a:rPr lang="en-US" altLang="zh-CN" sz="2000" dirty="0"/>
              <a:t>511</a:t>
            </a:r>
            <a:r>
              <a:rPr lang="zh-CN" altLang="en-US" sz="2000" dirty="0"/>
              <a:t>个样本</a:t>
            </a:r>
          </a:p>
          <a:p>
            <a:r>
              <a:rPr lang="zh-CN" altLang="en-US" sz="2000" dirty="0"/>
              <a:t>样本维度：每个样本包含（图像，文本，情感标签）三元组</a:t>
            </a:r>
          </a:p>
          <a:p>
            <a:endParaRPr lang="zh-CN" altLang="en-US" sz="2000" dirty="0"/>
          </a:p>
          <a:p>
            <a:r>
              <a:rPr lang="zh-CN" altLang="en-US" sz="2000" b="1" dirty="0"/>
              <a:t>维度含义</a:t>
            </a:r>
            <a:r>
              <a:rPr lang="zh-CN" altLang="en-US" sz="2000" dirty="0"/>
              <a:t>：</a:t>
            </a:r>
          </a:p>
          <a:p>
            <a:r>
              <a:rPr lang="zh-CN" altLang="en-US" sz="2000" dirty="0"/>
              <a:t>图像：</a:t>
            </a:r>
            <a:r>
              <a:rPr lang="en-US" altLang="zh-CN" sz="2000" dirty="0"/>
              <a:t>224×224</a:t>
            </a:r>
            <a:r>
              <a:rPr lang="zh-CN" altLang="en-US" sz="2000" dirty="0"/>
              <a:t>像素的</a:t>
            </a:r>
            <a:r>
              <a:rPr lang="en-US" altLang="zh-CN" sz="2000" dirty="0"/>
              <a:t>RGB</a:t>
            </a:r>
            <a:r>
              <a:rPr lang="zh-CN" altLang="en-US" sz="2000" dirty="0"/>
              <a:t>图像</a:t>
            </a:r>
          </a:p>
          <a:p>
            <a:r>
              <a:rPr lang="zh-CN" altLang="en-US" sz="2000" dirty="0"/>
              <a:t>文本：最大长度</a:t>
            </a:r>
            <a:r>
              <a:rPr lang="en-US" altLang="zh-CN" sz="2000" dirty="0"/>
              <a:t>30</a:t>
            </a:r>
            <a:r>
              <a:rPr lang="zh-CN" altLang="en-US" sz="2000" dirty="0"/>
              <a:t>的英文短文本</a:t>
            </a:r>
          </a:p>
          <a:p>
            <a:r>
              <a:rPr lang="zh-CN" altLang="en-US" sz="2000" dirty="0"/>
              <a:t>情感标签：</a:t>
            </a:r>
            <a:r>
              <a:rPr lang="en-US" altLang="zh-CN" sz="2000" dirty="0"/>
              <a:t>{negative:0, neutral:1, positive:2}</a:t>
            </a:r>
            <a:endParaRPr lang="zh-CN" altLang="en-US" sz="2000" dirty="0"/>
          </a:p>
        </p:txBody>
      </p:sp>
      <p:pic>
        <p:nvPicPr>
          <p:cNvPr id="7" name="图片 6">
            <a:extLst>
              <a:ext uri="{FF2B5EF4-FFF2-40B4-BE49-F238E27FC236}">
                <a16:creationId xmlns:a16="http://schemas.microsoft.com/office/drawing/2014/main" id="{6A856ABB-92C8-5B29-0B96-D0C6772D77A5}"/>
              </a:ext>
            </a:extLst>
          </p:cNvPr>
          <p:cNvPicPr>
            <a:picLocks noChangeAspect="1"/>
          </p:cNvPicPr>
          <p:nvPr/>
        </p:nvPicPr>
        <p:blipFill>
          <a:blip r:embed="rId2"/>
          <a:stretch>
            <a:fillRect/>
          </a:stretch>
        </p:blipFill>
        <p:spPr>
          <a:xfrm>
            <a:off x="6486475" y="331352"/>
            <a:ext cx="5705525" cy="2975956"/>
          </a:xfrm>
          <a:prstGeom prst="rect">
            <a:avLst/>
          </a:prstGeom>
        </p:spPr>
      </p:pic>
      <p:sp>
        <p:nvSpPr>
          <p:cNvPr id="10" name="文本框 9">
            <a:extLst>
              <a:ext uri="{FF2B5EF4-FFF2-40B4-BE49-F238E27FC236}">
                <a16:creationId xmlns:a16="http://schemas.microsoft.com/office/drawing/2014/main" id="{67EA9696-428C-65A8-4467-F1EC88814519}"/>
              </a:ext>
            </a:extLst>
          </p:cNvPr>
          <p:cNvSpPr txBox="1"/>
          <p:nvPr/>
        </p:nvSpPr>
        <p:spPr>
          <a:xfrm>
            <a:off x="5705526" y="1100721"/>
            <a:ext cx="695999" cy="1200329"/>
          </a:xfrm>
          <a:prstGeom prst="rect">
            <a:avLst/>
          </a:prstGeom>
          <a:noFill/>
        </p:spPr>
        <p:txBody>
          <a:bodyPr wrap="square">
            <a:spAutoFit/>
          </a:bodyPr>
          <a:lstStyle/>
          <a:p>
            <a:r>
              <a:rPr lang="zh-CN" altLang="en-US" dirty="0"/>
              <a:t>图像尺寸累积分布</a:t>
            </a:r>
          </a:p>
        </p:txBody>
      </p:sp>
      <p:pic>
        <p:nvPicPr>
          <p:cNvPr id="11" name="图片 10">
            <a:extLst>
              <a:ext uri="{FF2B5EF4-FFF2-40B4-BE49-F238E27FC236}">
                <a16:creationId xmlns:a16="http://schemas.microsoft.com/office/drawing/2014/main" id="{6E939007-C5C2-9358-270C-E587335ED810}"/>
              </a:ext>
            </a:extLst>
          </p:cNvPr>
          <p:cNvPicPr>
            <a:picLocks noChangeAspect="1"/>
          </p:cNvPicPr>
          <p:nvPr/>
        </p:nvPicPr>
        <p:blipFill>
          <a:blip r:embed="rId3"/>
          <a:stretch>
            <a:fillRect/>
          </a:stretch>
        </p:blipFill>
        <p:spPr>
          <a:xfrm>
            <a:off x="6486474" y="3347943"/>
            <a:ext cx="5705525" cy="2973301"/>
          </a:xfrm>
          <a:prstGeom prst="rect">
            <a:avLst/>
          </a:prstGeom>
        </p:spPr>
      </p:pic>
      <p:sp>
        <p:nvSpPr>
          <p:cNvPr id="13" name="文本框 12">
            <a:extLst>
              <a:ext uri="{FF2B5EF4-FFF2-40B4-BE49-F238E27FC236}">
                <a16:creationId xmlns:a16="http://schemas.microsoft.com/office/drawing/2014/main" id="{B628EB8B-A588-86D6-009A-B9F33A4EE99B}"/>
              </a:ext>
            </a:extLst>
          </p:cNvPr>
          <p:cNvSpPr txBox="1"/>
          <p:nvPr/>
        </p:nvSpPr>
        <p:spPr>
          <a:xfrm>
            <a:off x="5705526" y="4234428"/>
            <a:ext cx="641996" cy="1200329"/>
          </a:xfrm>
          <a:prstGeom prst="rect">
            <a:avLst/>
          </a:prstGeom>
          <a:noFill/>
        </p:spPr>
        <p:txBody>
          <a:bodyPr wrap="square">
            <a:spAutoFit/>
          </a:bodyPr>
          <a:lstStyle/>
          <a:p>
            <a:r>
              <a:rPr lang="zh-CN" altLang="en-US" dirty="0"/>
              <a:t>词汇长度累积分布</a:t>
            </a:r>
          </a:p>
        </p:txBody>
      </p:sp>
    </p:spTree>
    <p:extLst>
      <p:ext uri="{BB962C8B-B14F-4D97-AF65-F5344CB8AC3E}">
        <p14:creationId xmlns:p14="http://schemas.microsoft.com/office/powerpoint/2010/main" val="177315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90F00-4851-D0F5-FC3E-E6E3F42B3CC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CB40508-F5CB-6960-504E-35106A88CF53}"/>
              </a:ext>
            </a:extLst>
          </p:cNvPr>
          <p:cNvSpPr txBox="1"/>
          <p:nvPr/>
        </p:nvSpPr>
        <p:spPr>
          <a:xfrm>
            <a:off x="156605" y="69742"/>
            <a:ext cx="162095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数据处理</a:t>
            </a:r>
          </a:p>
        </p:txBody>
      </p:sp>
      <p:sp>
        <p:nvSpPr>
          <p:cNvPr id="5" name="文本框 4">
            <a:extLst>
              <a:ext uri="{FF2B5EF4-FFF2-40B4-BE49-F238E27FC236}">
                <a16:creationId xmlns:a16="http://schemas.microsoft.com/office/drawing/2014/main" id="{2F074CB2-A7C0-D8ED-1A9D-09514C89F7A2}"/>
              </a:ext>
            </a:extLst>
          </p:cNvPr>
          <p:cNvSpPr txBox="1"/>
          <p:nvPr/>
        </p:nvSpPr>
        <p:spPr>
          <a:xfrm>
            <a:off x="245275" y="738610"/>
            <a:ext cx="5324252" cy="5940088"/>
          </a:xfrm>
          <a:prstGeom prst="rect">
            <a:avLst/>
          </a:prstGeom>
          <a:noFill/>
        </p:spPr>
        <p:txBody>
          <a:bodyPr wrap="square">
            <a:spAutoFit/>
          </a:bodyPr>
          <a:lstStyle/>
          <a:p>
            <a:r>
              <a:rPr lang="zh-CN" altLang="en-US" sz="2000" b="1" dirty="0"/>
              <a:t>实验协议</a:t>
            </a:r>
            <a:r>
              <a:rPr lang="zh-CN" altLang="en-US" sz="2000" dirty="0"/>
              <a:t>：</a:t>
            </a:r>
          </a:p>
          <a:p>
            <a:r>
              <a:rPr lang="zh-CN" altLang="en-US" sz="2000" dirty="0"/>
              <a:t>训练集按</a:t>
            </a:r>
            <a:r>
              <a:rPr lang="en-US" altLang="zh-CN" sz="2000" dirty="0"/>
              <a:t>9:1</a:t>
            </a:r>
            <a:r>
              <a:rPr lang="zh-CN" altLang="en-US" sz="2000" dirty="0"/>
              <a:t>划分训练集</a:t>
            </a:r>
            <a:r>
              <a:rPr lang="en-US" altLang="zh-CN" sz="2000" dirty="0"/>
              <a:t>/</a:t>
            </a:r>
            <a:r>
              <a:rPr lang="zh-CN" altLang="en-US" sz="2000" dirty="0"/>
              <a:t>验证集</a:t>
            </a:r>
          </a:p>
          <a:p>
            <a:r>
              <a:rPr lang="zh-CN" altLang="en-US" sz="2000" dirty="0"/>
              <a:t>测试集保持原始分布</a:t>
            </a:r>
            <a:endParaRPr lang="en-US" altLang="zh-CN" sz="2000" dirty="0"/>
          </a:p>
          <a:p>
            <a:r>
              <a:rPr lang="zh-CN" altLang="en-US" sz="2000" b="1" dirty="0"/>
              <a:t>图像预处理</a:t>
            </a:r>
            <a:r>
              <a:rPr lang="zh-CN" altLang="en-US" sz="2000" dirty="0"/>
              <a:t>：</a:t>
            </a:r>
          </a:p>
          <a:p>
            <a:r>
              <a:rPr lang="zh-CN" altLang="en-US" sz="2000" dirty="0"/>
              <a:t>使用</a:t>
            </a:r>
            <a:r>
              <a:rPr lang="en-US" altLang="zh-CN" sz="2000" dirty="0" err="1"/>
              <a:t>paddle.vision.transforms.Compose</a:t>
            </a:r>
            <a:r>
              <a:rPr lang="zh-CN" altLang="en-US" sz="2000" dirty="0"/>
              <a:t>定义了一系列图像增强操作，包括随机裁剪、水平翻转、颜色抖动、旋转等。</a:t>
            </a:r>
          </a:p>
          <a:p>
            <a:r>
              <a:rPr lang="en-US" altLang="zh-CN" sz="2000" dirty="0" err="1"/>
              <a:t>get_image</a:t>
            </a:r>
            <a:r>
              <a:rPr lang="zh-CN" altLang="en-US" sz="2000" dirty="0"/>
              <a:t>函数负责打开并预处理图像文件。</a:t>
            </a:r>
            <a:endParaRPr lang="en-US" altLang="zh-CN" sz="2000" dirty="0"/>
          </a:p>
          <a:p>
            <a:r>
              <a:rPr lang="zh-CN" altLang="en-US" sz="2000" dirty="0"/>
              <a:t>对同一文本生成一个不同的图像增强版本。</a:t>
            </a:r>
            <a:endParaRPr lang="en-US" altLang="zh-CN" sz="2000" dirty="0"/>
          </a:p>
          <a:p>
            <a:r>
              <a:rPr lang="zh-CN" altLang="en-US" sz="2000" b="1" dirty="0"/>
              <a:t>文本预处理</a:t>
            </a:r>
            <a:r>
              <a:rPr lang="zh-CN" altLang="en-US" sz="2000" dirty="0"/>
              <a:t>：</a:t>
            </a:r>
          </a:p>
          <a:p>
            <a:r>
              <a:rPr lang="en-US" altLang="zh-CN" sz="2000" dirty="0" err="1"/>
              <a:t>get_text</a:t>
            </a:r>
            <a:r>
              <a:rPr lang="zh-CN" altLang="en-US" sz="2000" dirty="0"/>
              <a:t>函数读取文本文件的内容。</a:t>
            </a:r>
          </a:p>
          <a:p>
            <a:r>
              <a:rPr lang="en-US" altLang="zh-CN" sz="2000" dirty="0" err="1"/>
              <a:t>clean_text</a:t>
            </a:r>
            <a:r>
              <a:rPr lang="zh-CN" altLang="en-US" sz="2000" dirty="0"/>
              <a:t>函数尝试以不同的编码方式解码文本，确保其正确性。</a:t>
            </a:r>
          </a:p>
          <a:p>
            <a:r>
              <a:rPr lang="en-US" altLang="zh-CN" sz="2000" dirty="0" err="1"/>
              <a:t>augment_text</a:t>
            </a:r>
            <a:r>
              <a:rPr lang="zh-CN" altLang="en-US" sz="2000" dirty="0"/>
              <a:t>函数通过同义词替换、随机插入、随机交换和随机删除等方式对文本进行增强。</a:t>
            </a:r>
          </a:p>
          <a:p>
            <a:r>
              <a:rPr lang="en-US" altLang="zh-CN" sz="2000" dirty="0" err="1"/>
              <a:t>load_synonyms</a:t>
            </a:r>
            <a:r>
              <a:rPr lang="zh-CN" altLang="en-US" sz="2000" dirty="0"/>
              <a:t>函数返回一个简单的同义词表。</a:t>
            </a:r>
            <a:endParaRPr lang="en-US" altLang="zh-CN" sz="2000" dirty="0"/>
          </a:p>
          <a:p>
            <a:r>
              <a:rPr lang="zh-CN" altLang="en-US" sz="2000" b="1" dirty="0"/>
              <a:t>采用加权采样策略缓解：</a:t>
            </a:r>
          </a:p>
          <a:p>
            <a:r>
              <a:rPr lang="zh-CN" altLang="en-US" sz="2000" dirty="0"/>
              <a:t>类别不平衡（</a:t>
            </a:r>
            <a:r>
              <a:rPr lang="en-US" altLang="zh-CN" sz="2000" dirty="0" err="1"/>
              <a:t>negative:positive:neutral</a:t>
            </a:r>
            <a:r>
              <a:rPr lang="en-US" altLang="zh-CN" sz="2000" dirty="0"/>
              <a:t> ≈ 5:10:2</a:t>
            </a:r>
            <a:r>
              <a:rPr lang="zh-CN" altLang="en-US" sz="2000" dirty="0"/>
              <a:t>）</a:t>
            </a:r>
            <a:endParaRPr lang="en-US" altLang="zh-CN" sz="2000" dirty="0"/>
          </a:p>
          <a:p>
            <a:endParaRPr lang="zh-CN" altLang="en-US" sz="2000" dirty="0"/>
          </a:p>
        </p:txBody>
      </p:sp>
      <p:pic>
        <p:nvPicPr>
          <p:cNvPr id="6" name="图片 5">
            <a:extLst>
              <a:ext uri="{FF2B5EF4-FFF2-40B4-BE49-F238E27FC236}">
                <a16:creationId xmlns:a16="http://schemas.microsoft.com/office/drawing/2014/main" id="{005D71E1-74B6-6E6F-02C7-8F217BEAB905}"/>
              </a:ext>
            </a:extLst>
          </p:cNvPr>
          <p:cNvPicPr>
            <a:picLocks noChangeAspect="1"/>
          </p:cNvPicPr>
          <p:nvPr/>
        </p:nvPicPr>
        <p:blipFill>
          <a:blip r:embed="rId2"/>
          <a:stretch>
            <a:fillRect/>
          </a:stretch>
        </p:blipFill>
        <p:spPr>
          <a:xfrm>
            <a:off x="6362472" y="0"/>
            <a:ext cx="5829528" cy="2991325"/>
          </a:xfrm>
          <a:prstGeom prst="rect">
            <a:avLst/>
          </a:prstGeom>
        </p:spPr>
      </p:pic>
      <p:sp>
        <p:nvSpPr>
          <p:cNvPr id="8" name="文本框 7">
            <a:extLst>
              <a:ext uri="{FF2B5EF4-FFF2-40B4-BE49-F238E27FC236}">
                <a16:creationId xmlns:a16="http://schemas.microsoft.com/office/drawing/2014/main" id="{1283F5BB-1DAA-F9FC-7DEA-C5BEA7B13461}"/>
              </a:ext>
            </a:extLst>
          </p:cNvPr>
          <p:cNvSpPr txBox="1"/>
          <p:nvPr/>
        </p:nvSpPr>
        <p:spPr>
          <a:xfrm>
            <a:off x="7708761" y="3059668"/>
            <a:ext cx="3651966" cy="369332"/>
          </a:xfrm>
          <a:prstGeom prst="rect">
            <a:avLst/>
          </a:prstGeom>
          <a:noFill/>
        </p:spPr>
        <p:txBody>
          <a:bodyPr wrap="square">
            <a:spAutoFit/>
          </a:bodyPr>
          <a:lstStyle/>
          <a:p>
            <a:r>
              <a:rPr lang="zh-CN" altLang="en-US" dirty="0"/>
              <a:t>训练数据集中标签的分布情况</a:t>
            </a:r>
          </a:p>
        </p:txBody>
      </p:sp>
      <p:sp>
        <p:nvSpPr>
          <p:cNvPr id="11" name="文本框 10">
            <a:extLst>
              <a:ext uri="{FF2B5EF4-FFF2-40B4-BE49-F238E27FC236}">
                <a16:creationId xmlns:a16="http://schemas.microsoft.com/office/drawing/2014/main" id="{20992206-B1ED-80AE-86D7-C01DB669CCED}"/>
              </a:ext>
            </a:extLst>
          </p:cNvPr>
          <p:cNvSpPr txBox="1"/>
          <p:nvPr/>
        </p:nvSpPr>
        <p:spPr>
          <a:xfrm>
            <a:off x="5773140" y="3515544"/>
            <a:ext cx="6173585" cy="2585323"/>
          </a:xfrm>
          <a:prstGeom prst="rect">
            <a:avLst/>
          </a:prstGeom>
          <a:noFill/>
        </p:spPr>
        <p:txBody>
          <a:bodyPr wrap="square">
            <a:spAutoFit/>
          </a:bodyPr>
          <a:lstStyle/>
          <a:p>
            <a:r>
              <a:rPr lang="en-US" altLang="zh-CN" dirty="0"/>
              <a:t># </a:t>
            </a:r>
            <a:r>
              <a:rPr lang="zh-CN" altLang="en-US" dirty="0"/>
              <a:t>计算类别权重</a:t>
            </a:r>
          </a:p>
          <a:p>
            <a:r>
              <a:rPr lang="zh-CN" altLang="en-US" dirty="0"/>
              <a:t>    </a:t>
            </a:r>
            <a:r>
              <a:rPr lang="en-US" altLang="zh-CN" dirty="0" err="1"/>
              <a:t>class_counts</a:t>
            </a:r>
            <a:r>
              <a:rPr lang="en-US" altLang="zh-CN" dirty="0"/>
              <a:t> = </a:t>
            </a:r>
            <a:r>
              <a:rPr lang="en-US" altLang="zh-CN" dirty="0" err="1"/>
              <a:t>train_label_df</a:t>
            </a:r>
            <a:r>
              <a:rPr lang="en-US" altLang="zh-CN" dirty="0"/>
              <a:t>['tag'].</a:t>
            </a:r>
            <a:r>
              <a:rPr lang="en-US" altLang="zh-CN" dirty="0" err="1"/>
              <a:t>value_counts</a:t>
            </a:r>
            <a:r>
              <a:rPr lang="en-US" altLang="zh-CN" dirty="0"/>
              <a:t>().</a:t>
            </a:r>
            <a:r>
              <a:rPr lang="en-US" altLang="zh-CN" dirty="0" err="1"/>
              <a:t>sort_index</a:t>
            </a:r>
            <a:r>
              <a:rPr lang="en-US" altLang="zh-CN" dirty="0"/>
              <a:t>()</a:t>
            </a:r>
          </a:p>
          <a:p>
            <a:r>
              <a:rPr lang="en-US" altLang="zh-CN" dirty="0"/>
              <a:t>    </a:t>
            </a:r>
            <a:r>
              <a:rPr lang="en-US" altLang="zh-CN" dirty="0" err="1"/>
              <a:t>class_weights</a:t>
            </a:r>
            <a:r>
              <a:rPr lang="en-US" altLang="zh-CN" dirty="0"/>
              <a:t> = 1.0 / </a:t>
            </a:r>
            <a:r>
              <a:rPr lang="en-US" altLang="zh-CN" dirty="0" err="1"/>
              <a:t>class_counts.values</a:t>
            </a:r>
            <a:endParaRPr lang="en-US" altLang="zh-CN" dirty="0"/>
          </a:p>
          <a:p>
            <a:r>
              <a:rPr lang="en-US" altLang="zh-CN" dirty="0"/>
              <a:t>    </a:t>
            </a:r>
            <a:r>
              <a:rPr lang="en-US" altLang="zh-CN" dirty="0" err="1"/>
              <a:t>sample_weights</a:t>
            </a:r>
            <a:r>
              <a:rPr lang="en-US" altLang="zh-CN" dirty="0"/>
              <a:t> = </a:t>
            </a:r>
            <a:r>
              <a:rPr lang="en-US" altLang="zh-CN" dirty="0" err="1"/>
              <a:t>class_weights</a:t>
            </a:r>
            <a:r>
              <a:rPr lang="en-US" altLang="zh-CN" dirty="0"/>
              <a:t>[</a:t>
            </a:r>
            <a:r>
              <a:rPr lang="en-US" altLang="zh-CN" dirty="0" err="1"/>
              <a:t>train_label_df</a:t>
            </a:r>
            <a:r>
              <a:rPr lang="en-US" altLang="zh-CN" dirty="0"/>
              <a:t>['tag’]]</a:t>
            </a:r>
          </a:p>
          <a:p>
            <a:r>
              <a:rPr lang="en-US" altLang="zh-CN" dirty="0"/>
              <a:t> # </a:t>
            </a:r>
            <a:r>
              <a:rPr lang="zh-CN" altLang="en-US" dirty="0"/>
              <a:t>创建加权采样器</a:t>
            </a:r>
          </a:p>
          <a:p>
            <a:r>
              <a:rPr lang="zh-CN" altLang="en-US" dirty="0"/>
              <a:t>    </a:t>
            </a:r>
            <a:r>
              <a:rPr lang="en-US" altLang="zh-CN" dirty="0"/>
              <a:t>sampler = </a:t>
            </a:r>
            <a:r>
              <a:rPr lang="en-US" altLang="zh-CN" dirty="0" err="1"/>
              <a:t>WeightedRandomSampler</a:t>
            </a:r>
            <a:r>
              <a:rPr lang="en-US" altLang="zh-CN" dirty="0"/>
              <a:t>(</a:t>
            </a:r>
          </a:p>
          <a:p>
            <a:r>
              <a:rPr lang="en-US" altLang="zh-CN" dirty="0"/>
              <a:t>        weights=</a:t>
            </a:r>
            <a:r>
              <a:rPr lang="en-US" altLang="zh-CN" dirty="0" err="1"/>
              <a:t>sample_weights</a:t>
            </a:r>
            <a:r>
              <a:rPr lang="en-US" altLang="zh-CN" dirty="0"/>
              <a:t>,</a:t>
            </a:r>
          </a:p>
          <a:p>
            <a:r>
              <a:rPr lang="en-US" altLang="zh-CN" dirty="0"/>
              <a:t>        </a:t>
            </a:r>
            <a:r>
              <a:rPr lang="en-US" altLang="zh-CN" dirty="0" err="1"/>
              <a:t>num_samples</a:t>
            </a:r>
            <a:r>
              <a:rPr lang="en-US" altLang="zh-CN" dirty="0"/>
              <a:t>=</a:t>
            </a:r>
            <a:r>
              <a:rPr lang="en-US" altLang="zh-CN" dirty="0" err="1"/>
              <a:t>len</a:t>
            </a:r>
            <a:r>
              <a:rPr lang="en-US" altLang="zh-CN" dirty="0"/>
              <a:t>(</a:t>
            </a:r>
            <a:r>
              <a:rPr lang="en-US" altLang="zh-CN" dirty="0" err="1"/>
              <a:t>sample_weights</a:t>
            </a:r>
            <a:r>
              <a:rPr lang="en-US" altLang="zh-CN" dirty="0"/>
              <a:t>),</a:t>
            </a:r>
          </a:p>
          <a:p>
            <a:r>
              <a:rPr lang="en-US" altLang="zh-CN" dirty="0"/>
              <a:t>        replacement=True    )</a:t>
            </a:r>
          </a:p>
        </p:txBody>
      </p:sp>
    </p:spTree>
    <p:extLst>
      <p:ext uri="{BB962C8B-B14F-4D97-AF65-F5344CB8AC3E}">
        <p14:creationId xmlns:p14="http://schemas.microsoft.com/office/powerpoint/2010/main" val="1524467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7D488-D867-54FF-8F0A-BAD64836575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352D00F-9ECC-EA95-73AE-4CCF348357B9}"/>
              </a:ext>
            </a:extLst>
          </p:cNvPr>
          <p:cNvSpPr txBox="1"/>
          <p:nvPr/>
        </p:nvSpPr>
        <p:spPr>
          <a:xfrm>
            <a:off x="156605" y="69742"/>
            <a:ext cx="162095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模型分析</a:t>
            </a:r>
          </a:p>
        </p:txBody>
      </p:sp>
      <p:sp>
        <p:nvSpPr>
          <p:cNvPr id="4" name="文本框 3">
            <a:extLst>
              <a:ext uri="{FF2B5EF4-FFF2-40B4-BE49-F238E27FC236}">
                <a16:creationId xmlns:a16="http://schemas.microsoft.com/office/drawing/2014/main" id="{CE05CD2D-C730-C14A-9052-08530256EBBA}"/>
              </a:ext>
            </a:extLst>
          </p:cNvPr>
          <p:cNvSpPr txBox="1"/>
          <p:nvPr/>
        </p:nvSpPr>
        <p:spPr>
          <a:xfrm>
            <a:off x="507849" y="1186381"/>
            <a:ext cx="4606221" cy="4401205"/>
          </a:xfrm>
          <a:prstGeom prst="rect">
            <a:avLst/>
          </a:prstGeom>
          <a:noFill/>
        </p:spPr>
        <p:txBody>
          <a:bodyPr wrap="square">
            <a:spAutoFit/>
          </a:bodyPr>
          <a:lstStyle/>
          <a:p>
            <a:r>
              <a:rPr lang="zh-CN" altLang="en-US" sz="2000" dirty="0"/>
              <a:t>项目选用的模型为基于自注意力机制的多模态融合模型，</a:t>
            </a:r>
            <a:r>
              <a:rPr lang="zh-CN" altLang="en-US" sz="2000" b="0" i="0" dirty="0">
                <a:solidFill>
                  <a:srgbClr val="333333"/>
                </a:solidFill>
                <a:effectLst/>
                <a:latin typeface="-apple-system"/>
              </a:rPr>
              <a:t>模型通过</a:t>
            </a:r>
            <a:r>
              <a:rPr lang="zh-CN" altLang="en-US" sz="2000" b="1" i="0" dirty="0">
                <a:solidFill>
                  <a:srgbClr val="333333"/>
                </a:solidFill>
                <a:effectLst/>
                <a:latin typeface="-apple-system"/>
              </a:rPr>
              <a:t>图像与文本双模态特征提取、自注意力加权融合和多层分类网络</a:t>
            </a:r>
            <a:r>
              <a:rPr lang="zh-CN" altLang="en-US" sz="2000" b="0" i="0" dirty="0">
                <a:solidFill>
                  <a:srgbClr val="333333"/>
                </a:solidFill>
                <a:effectLst/>
                <a:latin typeface="-apple-system"/>
              </a:rPr>
              <a:t>实现</a:t>
            </a:r>
            <a:r>
              <a:rPr lang="en-US" altLang="zh-CN" sz="2000" b="0" i="0" dirty="0">
                <a:solidFill>
                  <a:srgbClr val="333333"/>
                </a:solidFill>
                <a:effectLst/>
                <a:latin typeface="-apple-system"/>
              </a:rPr>
              <a:t>3</a:t>
            </a:r>
            <a:r>
              <a:rPr lang="zh-CN" altLang="en-US" sz="2000" b="0" i="0" dirty="0">
                <a:solidFill>
                  <a:srgbClr val="333333"/>
                </a:solidFill>
                <a:effectLst/>
                <a:latin typeface="-apple-system"/>
              </a:rPr>
              <a:t>类任务的高效分类。</a:t>
            </a:r>
            <a:endParaRPr lang="en-US" altLang="zh-CN" sz="2000" b="0" i="0" dirty="0">
              <a:solidFill>
                <a:srgbClr val="333333"/>
              </a:solidFill>
              <a:effectLst/>
              <a:latin typeface="-apple-system"/>
            </a:endParaRPr>
          </a:p>
          <a:p>
            <a:endParaRPr lang="en-US" altLang="zh-CN" sz="2000" dirty="0">
              <a:solidFill>
                <a:srgbClr val="333333"/>
              </a:solidFill>
              <a:latin typeface="-apple-system"/>
            </a:endParaRPr>
          </a:p>
          <a:p>
            <a:r>
              <a:rPr lang="zh-CN" altLang="en-US" sz="2000" b="0" i="0" dirty="0">
                <a:solidFill>
                  <a:srgbClr val="333333"/>
                </a:solidFill>
                <a:effectLst/>
                <a:latin typeface="+mn-ea"/>
              </a:rPr>
              <a:t>该架构结合了预训练视觉编码器</a:t>
            </a:r>
            <a:r>
              <a:rPr lang="en-US" altLang="zh-CN" sz="2000" b="0" i="0" dirty="0">
                <a:solidFill>
                  <a:srgbClr val="333333"/>
                </a:solidFill>
                <a:effectLst/>
                <a:latin typeface="+mn-ea"/>
              </a:rPr>
              <a:t>(ResNet152)</a:t>
            </a:r>
            <a:r>
              <a:rPr lang="zh-CN" altLang="en-US" sz="2000" b="0" i="0" dirty="0">
                <a:solidFill>
                  <a:srgbClr val="333333"/>
                </a:solidFill>
                <a:effectLst/>
                <a:latin typeface="+mn-ea"/>
              </a:rPr>
              <a:t>和语言编码器</a:t>
            </a:r>
            <a:r>
              <a:rPr lang="en-US" altLang="zh-CN" sz="2000" b="0" i="0" dirty="0">
                <a:solidFill>
                  <a:srgbClr val="333333"/>
                </a:solidFill>
                <a:effectLst/>
                <a:latin typeface="+mn-ea"/>
              </a:rPr>
              <a:t>(ERNIE)</a:t>
            </a:r>
            <a:r>
              <a:rPr lang="zh-CN" altLang="en-US" sz="2000" b="0" i="0" dirty="0">
                <a:solidFill>
                  <a:srgbClr val="333333"/>
                </a:solidFill>
                <a:effectLst/>
                <a:latin typeface="+mn-ea"/>
              </a:rPr>
              <a:t>，利用自注意力机制增强文本特征表达，通过多模态交互层实现模态间信息融合，最终通过分类头输出预测结果。</a:t>
            </a:r>
            <a:endParaRPr lang="en-US" altLang="zh-CN" sz="2000" b="0" i="0" dirty="0">
              <a:solidFill>
                <a:srgbClr val="333333"/>
              </a:solidFill>
              <a:effectLst/>
              <a:latin typeface="+mn-ea"/>
            </a:endParaRPr>
          </a:p>
          <a:p>
            <a:endParaRPr lang="en-US" altLang="zh-CN" sz="2000" dirty="0">
              <a:solidFill>
                <a:srgbClr val="333333"/>
              </a:solidFill>
              <a:latin typeface="+mn-ea"/>
            </a:endParaRPr>
          </a:p>
          <a:p>
            <a:r>
              <a:rPr lang="zh-CN" altLang="en-US" sz="2000" b="0" i="0" dirty="0">
                <a:solidFill>
                  <a:srgbClr val="333333"/>
                </a:solidFill>
                <a:effectLst/>
                <a:latin typeface="+mn-ea"/>
              </a:rPr>
              <a:t>模型优化方面，采用</a:t>
            </a:r>
            <a:r>
              <a:rPr lang="en-US" altLang="zh-CN" sz="2000" b="0" i="0" dirty="0">
                <a:solidFill>
                  <a:srgbClr val="333333"/>
                </a:solidFill>
                <a:effectLst/>
                <a:latin typeface="+mn-ea"/>
              </a:rPr>
              <a:t>Dropout</a:t>
            </a:r>
            <a:r>
              <a:rPr lang="zh-CN" altLang="en-US" sz="2000" b="0" i="0" dirty="0">
                <a:solidFill>
                  <a:srgbClr val="333333"/>
                </a:solidFill>
                <a:effectLst/>
                <a:latin typeface="+mn-ea"/>
              </a:rPr>
              <a:t>和</a:t>
            </a:r>
            <a:r>
              <a:rPr lang="en-US" altLang="zh-CN" sz="2000" b="0" i="0" dirty="0">
                <a:solidFill>
                  <a:srgbClr val="333333"/>
                </a:solidFill>
                <a:effectLst/>
                <a:latin typeface="+mn-ea"/>
              </a:rPr>
              <a:t>BatchNorm</a:t>
            </a:r>
            <a:r>
              <a:rPr lang="zh-CN" altLang="en-US" sz="2000" b="0" i="0" dirty="0">
                <a:solidFill>
                  <a:srgbClr val="333333"/>
                </a:solidFill>
                <a:effectLst/>
                <a:latin typeface="+mn-ea"/>
              </a:rPr>
              <a:t>防止过拟合，通过动态梯度调节和数据增强提升模型性能。</a:t>
            </a:r>
            <a:endParaRPr lang="zh-CN" altLang="en-US" sz="2000" dirty="0">
              <a:latin typeface="+mn-ea"/>
            </a:endParaRPr>
          </a:p>
        </p:txBody>
      </p:sp>
      <p:pic>
        <p:nvPicPr>
          <p:cNvPr id="6" name="图片 5">
            <a:extLst>
              <a:ext uri="{FF2B5EF4-FFF2-40B4-BE49-F238E27FC236}">
                <a16:creationId xmlns:a16="http://schemas.microsoft.com/office/drawing/2014/main" id="{1854693C-2DF8-E146-9E46-F2364161740D}"/>
              </a:ext>
            </a:extLst>
          </p:cNvPr>
          <p:cNvPicPr>
            <a:picLocks noChangeAspect="1"/>
          </p:cNvPicPr>
          <p:nvPr/>
        </p:nvPicPr>
        <p:blipFill>
          <a:blip r:embed="rId2"/>
          <a:stretch>
            <a:fillRect/>
          </a:stretch>
        </p:blipFill>
        <p:spPr>
          <a:xfrm>
            <a:off x="5583628" y="1638310"/>
            <a:ext cx="6608372" cy="3697055"/>
          </a:xfrm>
          <a:prstGeom prst="rect">
            <a:avLst/>
          </a:prstGeom>
        </p:spPr>
      </p:pic>
    </p:spTree>
    <p:extLst>
      <p:ext uri="{BB962C8B-B14F-4D97-AF65-F5344CB8AC3E}">
        <p14:creationId xmlns:p14="http://schemas.microsoft.com/office/powerpoint/2010/main" val="3769825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D2370-B246-6B7D-C0E8-1582522C3377}"/>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7EB4E6F-E38D-24B7-56E7-364D447AE39E}"/>
              </a:ext>
            </a:extLst>
          </p:cNvPr>
          <p:cNvSpPr txBox="1"/>
          <p:nvPr/>
        </p:nvSpPr>
        <p:spPr>
          <a:xfrm>
            <a:off x="156605" y="69742"/>
            <a:ext cx="162095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模型分析</a:t>
            </a:r>
          </a:p>
        </p:txBody>
      </p:sp>
      <p:sp>
        <p:nvSpPr>
          <p:cNvPr id="4" name="文本框 3">
            <a:extLst>
              <a:ext uri="{FF2B5EF4-FFF2-40B4-BE49-F238E27FC236}">
                <a16:creationId xmlns:a16="http://schemas.microsoft.com/office/drawing/2014/main" id="{E0FABF5C-A4B3-455D-5467-0450CFE3159D}"/>
              </a:ext>
            </a:extLst>
          </p:cNvPr>
          <p:cNvSpPr txBox="1"/>
          <p:nvPr/>
        </p:nvSpPr>
        <p:spPr>
          <a:xfrm>
            <a:off x="251871" y="919762"/>
            <a:ext cx="11772215" cy="707886"/>
          </a:xfrm>
          <a:prstGeom prst="rect">
            <a:avLst/>
          </a:prstGeom>
          <a:noFill/>
        </p:spPr>
        <p:txBody>
          <a:bodyPr wrap="square">
            <a:spAutoFit/>
          </a:bodyPr>
          <a:lstStyle/>
          <a:p>
            <a:r>
              <a:rPr lang="zh-CN" altLang="en-US" sz="2000" dirty="0"/>
              <a:t>模型采用典型的多模态融合架构，由四个主要模块组成：特征提取器、自注意力机制、多模态交互层和分类头。</a:t>
            </a:r>
          </a:p>
        </p:txBody>
      </p:sp>
      <p:sp>
        <p:nvSpPr>
          <p:cNvPr id="5" name="文本框 4">
            <a:extLst>
              <a:ext uri="{FF2B5EF4-FFF2-40B4-BE49-F238E27FC236}">
                <a16:creationId xmlns:a16="http://schemas.microsoft.com/office/drawing/2014/main" id="{CC590F9B-50E8-DAA9-BB7B-C4BDEE72ED41}"/>
              </a:ext>
            </a:extLst>
          </p:cNvPr>
          <p:cNvSpPr txBox="1"/>
          <p:nvPr/>
        </p:nvSpPr>
        <p:spPr>
          <a:xfrm>
            <a:off x="660704" y="1844810"/>
            <a:ext cx="4081035" cy="4093428"/>
          </a:xfrm>
          <a:prstGeom prst="rect">
            <a:avLst/>
          </a:prstGeom>
          <a:noFill/>
        </p:spPr>
        <p:txBody>
          <a:bodyPr wrap="square">
            <a:spAutoFit/>
          </a:bodyPr>
          <a:lstStyle/>
          <a:p>
            <a:r>
              <a:rPr lang="zh-CN" altLang="en-US" sz="2000" b="1" dirty="0"/>
              <a:t>图像特征提取器</a:t>
            </a:r>
            <a:r>
              <a:rPr lang="zh-CN" altLang="en-US" sz="2000" dirty="0"/>
              <a:t>使用</a:t>
            </a:r>
            <a:r>
              <a:rPr lang="en-US" altLang="zh-CN" sz="2000" dirty="0"/>
              <a:t>ResNet152</a:t>
            </a:r>
            <a:r>
              <a:rPr lang="zh-CN" altLang="en-US" sz="2000" dirty="0"/>
              <a:t>作为基础网络，该网络通过预训练权重初始化并移除了最后一层全连接层。</a:t>
            </a:r>
            <a:endParaRPr lang="en-US" altLang="zh-CN" sz="2000" dirty="0"/>
          </a:p>
          <a:p>
            <a:r>
              <a:rPr lang="en-US" altLang="zh-CN" sz="2000" dirty="0"/>
              <a:t>ResNet152</a:t>
            </a:r>
            <a:r>
              <a:rPr lang="zh-CN" altLang="en-US" sz="2000" dirty="0"/>
              <a:t>作为视觉编码器具有强大的特征提取能力，其输出维度为</a:t>
            </a:r>
            <a:r>
              <a:rPr lang="en-US" altLang="zh-CN" sz="2000" dirty="0"/>
              <a:t>2048</a:t>
            </a:r>
            <a:r>
              <a:rPr lang="zh-CN" altLang="en-US" sz="2000" dirty="0"/>
              <a:t>，能够捕捉图像中的深层视觉信息。</a:t>
            </a:r>
            <a:endParaRPr lang="en-US" altLang="zh-CN" sz="2000" dirty="0"/>
          </a:p>
          <a:p>
            <a:r>
              <a:rPr lang="zh-CN" altLang="en-US" sz="2000" b="0" i="0" dirty="0">
                <a:solidFill>
                  <a:srgbClr val="333333"/>
                </a:solidFill>
                <a:effectLst/>
                <a:latin typeface="+mn-ea"/>
              </a:rPr>
              <a:t>在代码中，通过</a:t>
            </a:r>
            <a:r>
              <a:rPr lang="en-US" altLang="zh-CN" sz="2000" b="0" i="0" dirty="0" err="1">
                <a:solidFill>
                  <a:srgbClr val="333333"/>
                </a:solidFill>
                <a:effectLst/>
                <a:latin typeface="+mn-ea"/>
              </a:rPr>
              <a:t>state_dict</a:t>
            </a:r>
            <a:r>
              <a:rPr lang="en-US" altLang="zh-CN" sz="2000" b="0" i="0" dirty="0">
                <a:solidFill>
                  <a:srgbClr val="333333"/>
                </a:solidFill>
                <a:effectLst/>
                <a:latin typeface="+mn-ea"/>
              </a:rPr>
              <a:t> = </a:t>
            </a:r>
            <a:r>
              <a:rPr lang="en-US" altLang="zh-CN" sz="2000" b="0" i="0" dirty="0" err="1">
                <a:solidFill>
                  <a:srgbClr val="333333"/>
                </a:solidFill>
                <a:effectLst/>
                <a:latin typeface="+mn-ea"/>
              </a:rPr>
              <a:t>paddle.load</a:t>
            </a:r>
            <a:r>
              <a:rPr lang="en-US" altLang="zh-CN" sz="2000" b="0" i="0" dirty="0">
                <a:solidFill>
                  <a:srgbClr val="333333"/>
                </a:solidFill>
                <a:effectLst/>
                <a:latin typeface="+mn-ea"/>
              </a:rPr>
              <a:t>('/home/</a:t>
            </a:r>
            <a:r>
              <a:rPr lang="en-US" altLang="zh-CN" sz="2000" b="0" i="0" dirty="0" err="1">
                <a:solidFill>
                  <a:srgbClr val="333333"/>
                </a:solidFill>
                <a:effectLst/>
                <a:latin typeface="+mn-ea"/>
              </a:rPr>
              <a:t>aistudio</a:t>
            </a:r>
            <a:r>
              <a:rPr lang="en-US" altLang="zh-CN" sz="2000" b="0" i="0" dirty="0">
                <a:solidFill>
                  <a:srgbClr val="333333"/>
                </a:solidFill>
                <a:effectLst/>
                <a:latin typeface="+mn-ea"/>
              </a:rPr>
              <a:t>/</a:t>
            </a:r>
            <a:r>
              <a:rPr lang="en-US" altLang="zh-CN" sz="2000" b="0" i="0" dirty="0" err="1">
                <a:solidFill>
                  <a:srgbClr val="333333"/>
                </a:solidFill>
                <a:effectLst/>
                <a:latin typeface="+mn-ea"/>
              </a:rPr>
              <a:t>microsoft</a:t>
            </a:r>
            <a:r>
              <a:rPr lang="en-US" altLang="zh-CN" sz="2000" b="0" i="0" dirty="0">
                <a:solidFill>
                  <a:srgbClr val="333333"/>
                </a:solidFill>
                <a:effectLst/>
                <a:latin typeface="+mn-ea"/>
              </a:rPr>
              <a:t>--resnet-152/</a:t>
            </a:r>
            <a:r>
              <a:rPr lang="en-US" altLang="zh-CN" sz="2000" b="0" i="0" dirty="0" err="1">
                <a:solidFill>
                  <a:srgbClr val="333333"/>
                </a:solidFill>
                <a:effectLst/>
                <a:latin typeface="+mn-ea"/>
              </a:rPr>
              <a:t>model.pdparams</a:t>
            </a:r>
            <a:r>
              <a:rPr lang="en-US" altLang="zh-CN" sz="2000" b="0" i="0" dirty="0">
                <a:solidFill>
                  <a:srgbClr val="333333"/>
                </a:solidFill>
                <a:effectLst/>
                <a:latin typeface="+mn-ea"/>
              </a:rPr>
              <a:t>')</a:t>
            </a:r>
            <a:r>
              <a:rPr lang="zh-CN" altLang="en-US" sz="2000" b="0" i="0" dirty="0">
                <a:solidFill>
                  <a:srgbClr val="333333"/>
                </a:solidFill>
                <a:effectLst/>
                <a:latin typeface="+mn-ea"/>
              </a:rPr>
              <a:t>加载预训练权重，这有助于模型快速收敛并获得良好的视觉特征表示。</a:t>
            </a:r>
            <a:endParaRPr lang="zh-CN" altLang="en-US" sz="2000" dirty="0">
              <a:latin typeface="+mn-ea"/>
            </a:endParaRPr>
          </a:p>
        </p:txBody>
      </p:sp>
      <p:pic>
        <p:nvPicPr>
          <p:cNvPr id="6" name="图片 5">
            <a:extLst>
              <a:ext uri="{FF2B5EF4-FFF2-40B4-BE49-F238E27FC236}">
                <a16:creationId xmlns:a16="http://schemas.microsoft.com/office/drawing/2014/main" id="{E0DEBDA8-C569-19D1-50A4-60E7AC5A2195}"/>
              </a:ext>
            </a:extLst>
          </p:cNvPr>
          <p:cNvPicPr>
            <a:picLocks noChangeAspect="1"/>
          </p:cNvPicPr>
          <p:nvPr/>
        </p:nvPicPr>
        <p:blipFill>
          <a:blip r:embed="rId2"/>
          <a:stretch>
            <a:fillRect/>
          </a:stretch>
        </p:blipFill>
        <p:spPr>
          <a:xfrm>
            <a:off x="5929912" y="1722266"/>
            <a:ext cx="5683516" cy="2625518"/>
          </a:xfrm>
          <a:prstGeom prst="rect">
            <a:avLst/>
          </a:prstGeom>
        </p:spPr>
      </p:pic>
      <p:sp>
        <p:nvSpPr>
          <p:cNvPr id="8" name="文本框 7">
            <a:extLst>
              <a:ext uri="{FF2B5EF4-FFF2-40B4-BE49-F238E27FC236}">
                <a16:creationId xmlns:a16="http://schemas.microsoft.com/office/drawing/2014/main" id="{A97A2A8C-2AC9-CE49-40FB-FC422370D003}"/>
              </a:ext>
            </a:extLst>
          </p:cNvPr>
          <p:cNvSpPr txBox="1"/>
          <p:nvPr/>
        </p:nvSpPr>
        <p:spPr>
          <a:xfrm>
            <a:off x="6012044" y="4557220"/>
            <a:ext cx="5601384" cy="1477328"/>
          </a:xfrm>
          <a:prstGeom prst="rect">
            <a:avLst/>
          </a:prstGeom>
          <a:noFill/>
        </p:spPr>
        <p:txBody>
          <a:bodyPr wrap="square">
            <a:spAutoFit/>
          </a:bodyPr>
          <a:lstStyle/>
          <a:p>
            <a:r>
              <a:rPr lang="zh-CN" altLang="en-US" dirty="0"/>
              <a:t>残差网络也提供了深度残差的学习框架来处理退化问题，并采用给非线性的卷积层增加残差连接的方法来改善信号的传递效果，帮助模型训练。如图，残差单元由多个级联的卷积层和一个跨层的直连边组成，再经过</a:t>
            </a:r>
            <a:r>
              <a:rPr lang="en-US" altLang="zh-CN" dirty="0"/>
              <a:t>ReLU</a:t>
            </a:r>
            <a:r>
              <a:rPr lang="zh-CN" altLang="en-US" dirty="0"/>
              <a:t>激活后得到输出。</a:t>
            </a:r>
          </a:p>
        </p:txBody>
      </p:sp>
    </p:spTree>
    <p:extLst>
      <p:ext uri="{BB962C8B-B14F-4D97-AF65-F5344CB8AC3E}">
        <p14:creationId xmlns:p14="http://schemas.microsoft.com/office/powerpoint/2010/main" val="2031517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A2D9C-3049-321B-C9DD-79CCEABA038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A79695B-C086-1135-F02C-8B929E9456C0}"/>
              </a:ext>
            </a:extLst>
          </p:cNvPr>
          <p:cNvSpPr txBox="1"/>
          <p:nvPr/>
        </p:nvSpPr>
        <p:spPr>
          <a:xfrm>
            <a:off x="156605" y="69742"/>
            <a:ext cx="162095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accent2"/>
                </a:solidFill>
                <a:latin typeface="+mj-ea"/>
                <a:ea typeface="+mj-ea"/>
              </a:rPr>
              <a:t>模型分析</a:t>
            </a:r>
          </a:p>
        </p:txBody>
      </p:sp>
      <p:sp>
        <p:nvSpPr>
          <p:cNvPr id="4" name="文本框 3">
            <a:extLst>
              <a:ext uri="{FF2B5EF4-FFF2-40B4-BE49-F238E27FC236}">
                <a16:creationId xmlns:a16="http://schemas.microsoft.com/office/drawing/2014/main" id="{130C2553-96DF-EB03-FAB5-A7ADB99F81D2}"/>
              </a:ext>
            </a:extLst>
          </p:cNvPr>
          <p:cNvSpPr txBox="1"/>
          <p:nvPr/>
        </p:nvSpPr>
        <p:spPr>
          <a:xfrm>
            <a:off x="251871" y="919762"/>
            <a:ext cx="11772215" cy="707886"/>
          </a:xfrm>
          <a:prstGeom prst="rect">
            <a:avLst/>
          </a:prstGeom>
          <a:noFill/>
        </p:spPr>
        <p:txBody>
          <a:bodyPr wrap="square">
            <a:spAutoFit/>
          </a:bodyPr>
          <a:lstStyle/>
          <a:p>
            <a:r>
              <a:rPr lang="zh-CN" altLang="en-US" sz="2000" dirty="0"/>
              <a:t>模型采用典型的多模态融合架构，由四个主要模块组成：特征提取器、自注意力机制、多模态交互层和分类头。</a:t>
            </a:r>
          </a:p>
        </p:txBody>
      </p:sp>
      <p:sp>
        <p:nvSpPr>
          <p:cNvPr id="6" name="文本框 5">
            <a:extLst>
              <a:ext uri="{FF2B5EF4-FFF2-40B4-BE49-F238E27FC236}">
                <a16:creationId xmlns:a16="http://schemas.microsoft.com/office/drawing/2014/main" id="{4C91120D-6704-8E33-2EF8-85EC886AD281}"/>
              </a:ext>
            </a:extLst>
          </p:cNvPr>
          <p:cNvSpPr txBox="1"/>
          <p:nvPr/>
        </p:nvSpPr>
        <p:spPr>
          <a:xfrm>
            <a:off x="481840" y="1954448"/>
            <a:ext cx="5272857" cy="3477875"/>
          </a:xfrm>
          <a:prstGeom prst="rect">
            <a:avLst/>
          </a:prstGeom>
          <a:noFill/>
        </p:spPr>
        <p:txBody>
          <a:bodyPr wrap="square">
            <a:spAutoFit/>
          </a:bodyPr>
          <a:lstStyle/>
          <a:p>
            <a:r>
              <a:rPr lang="zh-CN" altLang="en-US" sz="2000" b="1" dirty="0"/>
              <a:t>文本特征提取器</a:t>
            </a:r>
            <a:r>
              <a:rPr lang="zh-CN" altLang="en-US" sz="2000" dirty="0"/>
              <a:t>采用</a:t>
            </a:r>
            <a:r>
              <a:rPr lang="en-US" altLang="zh-CN" sz="2000" dirty="0"/>
              <a:t>ERNIE</a:t>
            </a:r>
            <a:r>
              <a:rPr lang="zh-CN" altLang="en-US" sz="2000" dirty="0"/>
              <a:t>预训练语言模型，通过</a:t>
            </a:r>
            <a:r>
              <a:rPr lang="en-US" altLang="zh-CN" sz="2000" dirty="0" err="1"/>
              <a:t>ErnieModel.from_pretrained</a:t>
            </a:r>
            <a:r>
              <a:rPr lang="en-US" altLang="zh-CN" sz="2000" dirty="0"/>
              <a:t>(</a:t>
            </a:r>
            <a:r>
              <a:rPr lang="en-US" altLang="zh-CN" sz="2000" dirty="0" err="1"/>
              <a:t>ernie_save_dir</a:t>
            </a:r>
            <a:r>
              <a:rPr lang="en-US" altLang="zh-CN" sz="2000" dirty="0"/>
              <a:t>)</a:t>
            </a:r>
            <a:r>
              <a:rPr lang="zh-CN" altLang="en-US" sz="2000" dirty="0"/>
              <a:t>加载预训练模型。</a:t>
            </a:r>
            <a:endParaRPr lang="en-US" altLang="zh-CN" sz="2000" dirty="0"/>
          </a:p>
          <a:p>
            <a:r>
              <a:rPr lang="en-US" altLang="zh-CN" sz="2000" dirty="0"/>
              <a:t>ERNIE</a:t>
            </a:r>
            <a:r>
              <a:rPr lang="zh-CN" altLang="en-US" sz="2000" dirty="0"/>
              <a:t>能够从文本中提取丰富的语义信息，其</a:t>
            </a:r>
            <a:r>
              <a:rPr lang="en-US" altLang="zh-CN" sz="2000" dirty="0" err="1"/>
              <a:t>last_hidden_state</a:t>
            </a:r>
            <a:r>
              <a:rPr lang="zh-CN" altLang="en-US" sz="2000" dirty="0"/>
              <a:t>输出维度为</a:t>
            </a:r>
            <a:r>
              <a:rPr lang="en-US" altLang="zh-CN" sz="2000" dirty="0"/>
              <a:t>[</a:t>
            </a:r>
            <a:r>
              <a:rPr lang="en-US" altLang="zh-CN" sz="2000" dirty="0" err="1"/>
              <a:t>batch_size</a:t>
            </a:r>
            <a:r>
              <a:rPr lang="en-US" altLang="zh-CN" sz="2000" dirty="0"/>
              <a:t>, </a:t>
            </a:r>
            <a:r>
              <a:rPr lang="en-US" altLang="zh-CN" sz="2000" dirty="0" err="1"/>
              <a:t>sequence_length</a:t>
            </a:r>
            <a:r>
              <a:rPr lang="en-US" altLang="zh-CN" sz="2000" dirty="0"/>
              <a:t>, </a:t>
            </a:r>
            <a:r>
              <a:rPr lang="en-US" altLang="zh-CN" sz="2000" dirty="0" err="1"/>
              <a:t>hidden_size</a:t>
            </a:r>
            <a:r>
              <a:rPr lang="en-US" altLang="zh-CN" sz="2000" dirty="0"/>
              <a:t>]</a:t>
            </a:r>
            <a:r>
              <a:rPr lang="zh-CN" altLang="en-US" sz="2000" dirty="0"/>
              <a:t>，而</a:t>
            </a:r>
            <a:r>
              <a:rPr lang="en-US" altLang="zh-CN" sz="2000" dirty="0" err="1"/>
              <a:t>pooler_output</a:t>
            </a:r>
            <a:r>
              <a:rPr lang="zh-CN" altLang="en-US" sz="2000" dirty="0"/>
              <a:t>（文本的</a:t>
            </a:r>
            <a:r>
              <a:rPr lang="en-US" altLang="zh-CN" sz="2000" dirty="0"/>
              <a:t>[CLS]</a:t>
            </a:r>
            <a:r>
              <a:rPr lang="zh-CN" altLang="en-US" sz="2000" dirty="0"/>
              <a:t>标记）维度为</a:t>
            </a:r>
            <a:r>
              <a:rPr lang="en-US" altLang="zh-CN" sz="2000" dirty="0"/>
              <a:t>[</a:t>
            </a:r>
            <a:r>
              <a:rPr lang="en-US" altLang="zh-CN" sz="2000" dirty="0" err="1"/>
              <a:t>batch_size</a:t>
            </a:r>
            <a:r>
              <a:rPr lang="en-US" altLang="zh-CN" sz="2000" dirty="0"/>
              <a:t>, </a:t>
            </a:r>
            <a:r>
              <a:rPr lang="en-US" altLang="zh-CN" sz="2000" dirty="0" err="1"/>
              <a:t>hidden_size</a:t>
            </a:r>
            <a:r>
              <a:rPr lang="en-US" altLang="zh-CN" sz="2000" dirty="0"/>
              <a:t>]</a:t>
            </a:r>
            <a:r>
              <a:rPr lang="zh-CN" altLang="en-US" sz="2000" dirty="0"/>
              <a:t>。</a:t>
            </a:r>
            <a:endParaRPr lang="en-US" altLang="zh-CN" sz="2000" dirty="0"/>
          </a:p>
          <a:p>
            <a:r>
              <a:rPr lang="en-US" altLang="zh-CN" sz="2000" dirty="0"/>
              <a:t>ERNIE</a:t>
            </a:r>
            <a:r>
              <a:rPr lang="zh-CN" altLang="en-US" sz="2000" dirty="0"/>
              <a:t>的隐藏层维度为</a:t>
            </a:r>
            <a:r>
              <a:rPr lang="en-US" altLang="zh-CN" sz="2000" dirty="0"/>
              <a:t>768</a:t>
            </a:r>
            <a:r>
              <a:rPr lang="zh-CN" altLang="en-US" sz="2000" dirty="0"/>
              <a:t>，这与</a:t>
            </a:r>
            <a:r>
              <a:rPr lang="en-US" altLang="zh-CN" sz="2000" dirty="0"/>
              <a:t>ResNet152</a:t>
            </a:r>
            <a:r>
              <a:rPr lang="zh-CN" altLang="en-US" sz="2000" dirty="0"/>
              <a:t>的</a:t>
            </a:r>
            <a:r>
              <a:rPr lang="en-US" altLang="zh-CN" sz="2000" dirty="0"/>
              <a:t>2048</a:t>
            </a:r>
            <a:r>
              <a:rPr lang="zh-CN" altLang="en-US" sz="2000" dirty="0"/>
              <a:t>维度不匹配，因此需要通过线性变换进行维度对齐。</a:t>
            </a:r>
          </a:p>
        </p:txBody>
      </p:sp>
      <p:sp>
        <p:nvSpPr>
          <p:cNvPr id="9" name="文本框 8">
            <a:extLst>
              <a:ext uri="{FF2B5EF4-FFF2-40B4-BE49-F238E27FC236}">
                <a16:creationId xmlns:a16="http://schemas.microsoft.com/office/drawing/2014/main" id="{8D593D8B-A668-279D-0456-59A2A9C7D6DE}"/>
              </a:ext>
            </a:extLst>
          </p:cNvPr>
          <p:cNvSpPr txBox="1"/>
          <p:nvPr/>
        </p:nvSpPr>
        <p:spPr>
          <a:xfrm>
            <a:off x="6319581" y="4832158"/>
            <a:ext cx="5390579" cy="1200329"/>
          </a:xfrm>
          <a:prstGeom prst="rect">
            <a:avLst/>
          </a:prstGeom>
          <a:noFill/>
        </p:spPr>
        <p:txBody>
          <a:bodyPr wrap="square">
            <a:spAutoFit/>
          </a:bodyPr>
          <a:lstStyle/>
          <a:p>
            <a:r>
              <a:rPr lang="zh-CN" altLang="en-US" dirty="0"/>
              <a:t>文本表示模型一般指的是将文本转换为数值向量的方法或模型。在自然语言处理任务中，一般通过语言模型（</a:t>
            </a:r>
            <a:r>
              <a:rPr lang="en-US" altLang="zh-CN" dirty="0"/>
              <a:t>LM</a:t>
            </a:r>
            <a:r>
              <a:rPr lang="zh-CN" altLang="en-US" dirty="0"/>
              <a:t>）完成对文本的向量化表示，从而提取出文本中的语义特征。</a:t>
            </a:r>
          </a:p>
        </p:txBody>
      </p:sp>
      <p:pic>
        <p:nvPicPr>
          <p:cNvPr id="3" name="图片 2">
            <a:extLst>
              <a:ext uri="{FF2B5EF4-FFF2-40B4-BE49-F238E27FC236}">
                <a16:creationId xmlns:a16="http://schemas.microsoft.com/office/drawing/2014/main" id="{EC89C2AF-9D52-AA94-4C5C-C0A50E5C734A}"/>
              </a:ext>
            </a:extLst>
          </p:cNvPr>
          <p:cNvPicPr>
            <a:picLocks noChangeAspect="1"/>
          </p:cNvPicPr>
          <p:nvPr/>
        </p:nvPicPr>
        <p:blipFill>
          <a:blip r:embed="rId2"/>
          <a:stretch>
            <a:fillRect/>
          </a:stretch>
        </p:blipFill>
        <p:spPr>
          <a:xfrm>
            <a:off x="6920458" y="1495034"/>
            <a:ext cx="4326115" cy="3230896"/>
          </a:xfrm>
          <a:prstGeom prst="rect">
            <a:avLst/>
          </a:prstGeom>
        </p:spPr>
      </p:pic>
    </p:spTree>
    <p:extLst>
      <p:ext uri="{BB962C8B-B14F-4D97-AF65-F5344CB8AC3E}">
        <p14:creationId xmlns:p14="http://schemas.microsoft.com/office/powerpoint/2010/main" val="37516932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PICTURE" val="#746694;"/>
</p:tagLst>
</file>

<file path=ppt/theme/theme1.xml><?xml version="1.0" encoding="utf-8"?>
<a:theme xmlns:a="http://schemas.openxmlformats.org/drawingml/2006/main" name="1_Office 主题​​">
  <a:themeElements>
    <a:clrScheme name="自定义 10">
      <a:dk1>
        <a:sysClr val="windowText" lastClr="000000"/>
      </a:dk1>
      <a:lt1>
        <a:sysClr val="window" lastClr="FFFFFF"/>
      </a:lt1>
      <a:dk2>
        <a:srgbClr val="44546A"/>
      </a:dk2>
      <a:lt2>
        <a:srgbClr val="E7E6E6"/>
      </a:lt2>
      <a:accent1>
        <a:srgbClr val="07553A"/>
      </a:accent1>
      <a:accent2>
        <a:srgbClr val="CFD468"/>
      </a:accent2>
      <a:accent3>
        <a:srgbClr val="A5A5A5"/>
      </a:accent3>
      <a:accent4>
        <a:srgbClr val="FFC000"/>
      </a:accent4>
      <a:accent5>
        <a:srgbClr val="5B9BD5"/>
      </a:accent5>
      <a:accent6>
        <a:srgbClr val="70AD47"/>
      </a:accent6>
      <a:hlink>
        <a:srgbClr val="0563C1"/>
      </a:hlink>
      <a:folHlink>
        <a:srgbClr val="954F72"/>
      </a:folHlink>
    </a:clrScheme>
    <a:fontScheme name="自定义 8">
      <a:majorFont>
        <a:latin typeface="思源黑体 CN Regular"/>
        <a:ea typeface="思源黑体 CN Regular"/>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a:spAutoFit/>
      </a:bodyPr>
      <a:lstStyle>
        <a:defPPr algn="l">
          <a:defRPr sz="2800" dirty="0">
            <a:solidFill>
              <a:schemeClr val="bg1"/>
            </a:solidFill>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11169</TotalTime>
  <Words>2193</Words>
  <Application>Microsoft Office PowerPoint</Application>
  <PresentationFormat>宽屏</PresentationFormat>
  <Paragraphs>148</Paragraphs>
  <Slides>19</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-apple-system</vt:lpstr>
      <vt:lpstr>思源黑体 CN Bold</vt:lpstr>
      <vt:lpstr>等线</vt:lpstr>
      <vt:lpstr>Arial</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昔 翰星</dc:creator>
  <cp:lastModifiedBy>19220211 刘</cp:lastModifiedBy>
  <cp:revision>67</cp:revision>
  <dcterms:created xsi:type="dcterms:W3CDTF">2022-04-23T12:15:45Z</dcterms:created>
  <dcterms:modified xsi:type="dcterms:W3CDTF">2025-05-28T07:04:09Z</dcterms:modified>
</cp:coreProperties>
</file>